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08" r:id="rId3"/>
  </p:sldMasterIdLst>
  <p:notesMasterIdLst>
    <p:notesMasterId r:id="rId76"/>
  </p:notesMasterIdLst>
  <p:sldIdLst>
    <p:sldId id="256" r:id="rId4"/>
    <p:sldId id="357" r:id="rId5"/>
    <p:sldId id="358" r:id="rId6"/>
    <p:sldId id="356" r:id="rId7"/>
    <p:sldId id="359" r:id="rId8"/>
    <p:sldId id="360" r:id="rId9"/>
    <p:sldId id="257" r:id="rId10"/>
    <p:sldId id="258" r:id="rId11"/>
    <p:sldId id="272" r:id="rId12"/>
    <p:sldId id="260" r:id="rId13"/>
    <p:sldId id="261" r:id="rId14"/>
    <p:sldId id="264" r:id="rId15"/>
    <p:sldId id="263" r:id="rId16"/>
    <p:sldId id="273" r:id="rId17"/>
    <p:sldId id="274" r:id="rId18"/>
    <p:sldId id="341" r:id="rId19"/>
    <p:sldId id="342" r:id="rId20"/>
    <p:sldId id="266" r:id="rId21"/>
    <p:sldId id="267" r:id="rId22"/>
    <p:sldId id="284" r:id="rId23"/>
    <p:sldId id="262" r:id="rId24"/>
    <p:sldId id="277" r:id="rId25"/>
    <p:sldId id="278" r:id="rId26"/>
    <p:sldId id="276" r:id="rId27"/>
    <p:sldId id="280" r:id="rId28"/>
    <p:sldId id="281" r:id="rId29"/>
    <p:sldId id="343" r:id="rId30"/>
    <p:sldId id="282" r:id="rId31"/>
    <p:sldId id="285" r:id="rId32"/>
    <p:sldId id="286" r:id="rId33"/>
    <p:sldId id="287" r:id="rId34"/>
    <p:sldId id="345" r:id="rId35"/>
    <p:sldId id="346" r:id="rId36"/>
    <p:sldId id="347" r:id="rId37"/>
    <p:sldId id="348" r:id="rId38"/>
    <p:sldId id="349" r:id="rId39"/>
    <p:sldId id="350" r:id="rId40"/>
    <p:sldId id="318" r:id="rId41"/>
    <p:sldId id="299" r:id="rId42"/>
    <p:sldId id="300" r:id="rId43"/>
    <p:sldId id="301" r:id="rId44"/>
    <p:sldId id="302" r:id="rId45"/>
    <p:sldId id="303" r:id="rId46"/>
    <p:sldId id="311" r:id="rId47"/>
    <p:sldId id="319" r:id="rId48"/>
    <p:sldId id="321" r:id="rId49"/>
    <p:sldId id="351" r:id="rId50"/>
    <p:sldId id="320" r:id="rId51"/>
    <p:sldId id="352" r:id="rId52"/>
    <p:sldId id="322" r:id="rId53"/>
    <p:sldId id="331" r:id="rId54"/>
    <p:sldId id="323" r:id="rId55"/>
    <p:sldId id="324" r:id="rId56"/>
    <p:sldId id="325" r:id="rId57"/>
    <p:sldId id="326" r:id="rId58"/>
    <p:sldId id="327" r:id="rId59"/>
    <p:sldId id="328" r:id="rId60"/>
    <p:sldId id="329" r:id="rId61"/>
    <p:sldId id="330" r:id="rId62"/>
    <p:sldId id="304" r:id="rId63"/>
    <p:sldId id="305" r:id="rId64"/>
    <p:sldId id="306" r:id="rId65"/>
    <p:sldId id="307" r:id="rId66"/>
    <p:sldId id="308" r:id="rId67"/>
    <p:sldId id="293" r:id="rId68"/>
    <p:sldId id="297" r:id="rId69"/>
    <p:sldId id="338" r:id="rId70"/>
    <p:sldId id="339" r:id="rId71"/>
    <p:sldId id="353" r:id="rId72"/>
    <p:sldId id="355" r:id="rId73"/>
    <p:sldId id="354" r:id="rId74"/>
    <p:sldId id="317"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95" d="100"/>
          <a:sy n="195" d="100"/>
        </p:scale>
        <p:origin x="618" y="15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B5E65-FEF6-4C78-BF1A-3750E4121374}" type="datetimeFigureOut">
              <a:rPr lang="en-GB" smtClean="0"/>
              <a:t>27/07/2016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75188-BEF8-435E-A8F4-3C0F8100957B}" type="slidenum">
              <a:rPr lang="en-GB" smtClean="0"/>
              <a:t>‹#›</a:t>
            </a:fld>
            <a:endParaRPr lang="en-GB"/>
          </a:p>
        </p:txBody>
      </p:sp>
    </p:spTree>
    <p:extLst>
      <p:ext uri="{BB962C8B-B14F-4D97-AF65-F5344CB8AC3E}">
        <p14:creationId xmlns:p14="http://schemas.microsoft.com/office/powerpoint/2010/main" val="56998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sciweavers.org/free-online-latex-equation-edito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evident from the title, the central focus of this course is analysis of monte </a:t>
            </a:r>
            <a:r>
              <a:rPr lang="en-GB" dirty="0" err="1"/>
              <a:t>carlo</a:t>
            </a:r>
            <a:r>
              <a:rPr lang="en-GB" dirty="0"/>
              <a:t> algorithms, particularly sampling algorithms</a:t>
            </a:r>
            <a:r>
              <a:rPr lang="en-GB" baseline="0" dirty="0"/>
              <a:t>. There are two reasons that </a:t>
            </a:r>
            <a:r>
              <a:rPr lang="en-GB" baseline="0" dirty="0" err="1"/>
              <a:t>ssuch</a:t>
            </a:r>
            <a:r>
              <a:rPr lang="en-GB" baseline="0" dirty="0"/>
              <a:t> an analysis would be interesting …</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1</a:t>
            </a:fld>
            <a:endParaRPr lang="en-GB"/>
          </a:p>
        </p:txBody>
      </p:sp>
    </p:spTree>
    <p:extLst>
      <p:ext uri="{BB962C8B-B14F-4D97-AF65-F5344CB8AC3E}">
        <p14:creationId xmlns:p14="http://schemas.microsoft.com/office/powerpoint/2010/main" val="27448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Ravi’s spelling</a:t>
            </a:r>
          </a:p>
        </p:txBody>
      </p:sp>
      <p:sp>
        <p:nvSpPr>
          <p:cNvPr id="4" name="Slide Number Placeholder 3"/>
          <p:cNvSpPr>
            <a:spLocks noGrp="1"/>
          </p:cNvSpPr>
          <p:nvPr>
            <p:ph type="sldNum" sz="quarter" idx="10"/>
          </p:nvPr>
        </p:nvSpPr>
        <p:spPr/>
        <p:txBody>
          <a:bodyPr/>
          <a:lstStyle/>
          <a:p>
            <a:fld id="{F8675188-BEF8-435E-A8F4-3C0F8100957B}" type="slidenum">
              <a:rPr lang="en-GB" smtClean="0"/>
              <a:t>33</a:t>
            </a:fld>
            <a:endParaRPr lang="en-GB"/>
          </a:p>
        </p:txBody>
      </p:sp>
    </p:spTree>
    <p:extLst>
      <p:ext uri="{BB962C8B-B14F-4D97-AF65-F5344CB8AC3E}">
        <p14:creationId xmlns:p14="http://schemas.microsoft.com/office/powerpoint/2010/main" val="744387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0540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What I called the sampled integrand</a:t>
            </a:r>
            <a:r>
              <a:rPr lang="en-US" baseline="0" dirty="0"/>
              <a:t>  </a:t>
            </a:r>
            <a:r>
              <a:rPr lang="en-US" dirty="0"/>
              <a:t>is simply the product of the function</a:t>
            </a:r>
            <a:r>
              <a:rPr lang="en-US" baseline="0" dirty="0"/>
              <a:t> and the sampling function, in this case a regular grid, or a piece of the Dirac comb or Shah function.</a:t>
            </a:r>
          </a:p>
          <a:p>
            <a:endParaRPr lang="en-US" baseline="0" dirty="0"/>
          </a:p>
          <a:p>
            <a:endParaRPr lang="en-US" baseline="0" dirty="0"/>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8539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It</a:t>
            </a:r>
            <a:r>
              <a:rPr lang="en-US" baseline="0" dirty="0"/>
              <a:t> turns out, that this sampling function is vital in deciding the quality of numerical integration. There are two fundamental ways to improve this sampling function.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76899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move </a:t>
            </a:r>
            <a:r>
              <a:rPr lang="en-US" dirty="0" err="1"/>
              <a:t>eg</a:t>
            </a:r>
            <a:r>
              <a:rPr lang="en-US" dirty="0"/>
              <a:t> =s to the middle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4273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bring </a:t>
            </a:r>
            <a:r>
              <a:rPr lang="en-US" dirty="0" err="1"/>
              <a:t>fourier</a:t>
            </a:r>
            <a:r>
              <a:rPr lang="en-US" dirty="0"/>
              <a:t> chunk after</a:t>
            </a:r>
            <a:r>
              <a:rPr lang="en-US" baseline="0" dirty="0"/>
              <a:t> this</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2989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frac</a:t>
            </a:r>
            <a:r>
              <a:rPr lang="en-GB" dirty="0"/>
              <a:t> {\</a:t>
            </a:r>
            <a:r>
              <a:rPr lang="en-GB" dirty="0" err="1"/>
              <a:t>mathrm</a:t>
            </a:r>
            <a:r>
              <a:rPr lang="en-GB" dirty="0"/>
              <a:t> d} {\</a:t>
            </a:r>
            <a:r>
              <a:rPr lang="en-GB" dirty="0" err="1"/>
              <a:t>mathrm</a:t>
            </a:r>
            <a:r>
              <a:rPr lang="en-GB" dirty="0"/>
              <a:t> {d}x} e^{\lambda x} = \lambda e^{\lambda x}</a:t>
            </a:r>
          </a:p>
          <a:p>
            <a:r>
              <a:rPr lang="en-GB" dirty="0"/>
              <a:t>f(x) = \sum\limits_{</a:t>
            </a:r>
            <a:r>
              <a:rPr lang="en-GB" dirty="0" err="1"/>
              <a:t>i</a:t>
            </a:r>
            <a:r>
              <a:rPr lang="en-GB" dirty="0"/>
              <a:t>=1}^N e^{\</a:t>
            </a:r>
            <a:r>
              <a:rPr lang="en-GB" dirty="0" err="1"/>
              <a:t>lambda_i</a:t>
            </a:r>
            <a:r>
              <a:rPr lang="en-GB" dirty="0"/>
              <a:t> x}, \quad \</a:t>
            </a:r>
            <a:r>
              <a:rPr lang="en-GB" dirty="0" err="1"/>
              <a:t>frac</a:t>
            </a:r>
            <a:r>
              <a:rPr lang="en-GB" dirty="0"/>
              <a:t> {\</a:t>
            </a:r>
            <a:r>
              <a:rPr lang="en-GB" dirty="0" err="1"/>
              <a:t>mathrm</a:t>
            </a:r>
            <a:r>
              <a:rPr lang="en-GB" dirty="0"/>
              <a:t> d} {\</a:t>
            </a:r>
            <a:r>
              <a:rPr lang="en-GB" dirty="0" err="1"/>
              <a:t>mathrm</a:t>
            </a:r>
            <a:r>
              <a:rPr lang="en-GB" dirty="0"/>
              <a:t> {d}x} f(x) = \sum\limits_{</a:t>
            </a:r>
            <a:r>
              <a:rPr lang="en-GB" dirty="0" err="1"/>
              <a:t>i</a:t>
            </a:r>
            <a:r>
              <a:rPr lang="en-GB" dirty="0"/>
              <a:t>=1}^N \</a:t>
            </a:r>
            <a:r>
              <a:rPr lang="en-GB" dirty="0" err="1"/>
              <a:t>lambda_i</a:t>
            </a:r>
            <a:r>
              <a:rPr lang="en-GB" dirty="0"/>
              <a:t> e^{\</a:t>
            </a:r>
            <a:r>
              <a:rPr lang="en-GB" dirty="0" err="1"/>
              <a:t>lambda_i</a:t>
            </a:r>
            <a:r>
              <a:rPr lang="en-GB" dirty="0"/>
              <a:t> x}</a:t>
            </a:r>
          </a:p>
        </p:txBody>
      </p:sp>
      <p:sp>
        <p:nvSpPr>
          <p:cNvPr id="4" name="Slide Number Placeholder 3"/>
          <p:cNvSpPr>
            <a:spLocks noGrp="1"/>
          </p:cNvSpPr>
          <p:nvPr>
            <p:ph type="sldNum" sz="quarter" idx="10"/>
          </p:nvPr>
        </p:nvSpPr>
        <p:spPr/>
        <p:txBody>
          <a:bodyPr/>
          <a:lstStyle/>
          <a:p>
            <a:fld id="{F8675188-BEF8-435E-A8F4-3C0F8100957B}" type="slidenum">
              <a:rPr lang="en-GB" smtClean="0"/>
              <a:t>44</a:t>
            </a:fld>
            <a:endParaRPr lang="en-GB"/>
          </a:p>
        </p:txBody>
      </p:sp>
    </p:spTree>
    <p:extLst>
      <p:ext uri="{BB962C8B-B14F-4D97-AF65-F5344CB8AC3E}">
        <p14:creationId xmlns:p14="http://schemas.microsoft.com/office/powerpoint/2010/main" val="2875242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frac</a:t>
            </a:r>
            <a:r>
              <a:rPr lang="en-GB" dirty="0"/>
              <a:t> {\</a:t>
            </a:r>
            <a:r>
              <a:rPr lang="en-GB" dirty="0" err="1"/>
              <a:t>mathrm</a:t>
            </a:r>
            <a:r>
              <a:rPr lang="en-GB" dirty="0"/>
              <a:t> d} {\</a:t>
            </a:r>
            <a:r>
              <a:rPr lang="en-GB" dirty="0" err="1"/>
              <a:t>mathrm</a:t>
            </a:r>
            <a:r>
              <a:rPr lang="en-GB" dirty="0"/>
              <a:t> {d}x} e^{\lambda x} = \lambda e^{\lambda x}</a:t>
            </a:r>
          </a:p>
          <a:p>
            <a:r>
              <a:rPr lang="en-GB" dirty="0"/>
              <a:t>f(x) = \sum\limits_{</a:t>
            </a:r>
            <a:r>
              <a:rPr lang="en-GB" dirty="0" err="1"/>
              <a:t>i</a:t>
            </a:r>
            <a:r>
              <a:rPr lang="en-GB" dirty="0"/>
              <a:t>=1}^N e^{\</a:t>
            </a:r>
            <a:r>
              <a:rPr lang="en-GB" dirty="0" err="1"/>
              <a:t>lambda_i</a:t>
            </a:r>
            <a:r>
              <a:rPr lang="en-GB" dirty="0"/>
              <a:t> x}, \quad \</a:t>
            </a:r>
            <a:r>
              <a:rPr lang="en-GB" dirty="0" err="1"/>
              <a:t>frac</a:t>
            </a:r>
            <a:r>
              <a:rPr lang="en-GB" dirty="0"/>
              <a:t> {\</a:t>
            </a:r>
            <a:r>
              <a:rPr lang="en-GB" dirty="0" err="1"/>
              <a:t>mathrm</a:t>
            </a:r>
            <a:r>
              <a:rPr lang="en-GB" dirty="0"/>
              <a:t> d} {\</a:t>
            </a:r>
            <a:r>
              <a:rPr lang="en-GB" dirty="0" err="1"/>
              <a:t>mathrm</a:t>
            </a:r>
            <a:r>
              <a:rPr lang="en-GB" dirty="0"/>
              <a:t> {d}x} f(x) = \sum\limits_{</a:t>
            </a:r>
            <a:r>
              <a:rPr lang="en-GB" dirty="0" err="1"/>
              <a:t>i</a:t>
            </a:r>
            <a:r>
              <a:rPr lang="en-GB" dirty="0"/>
              <a:t>=1}^N \</a:t>
            </a:r>
            <a:r>
              <a:rPr lang="en-GB" dirty="0" err="1"/>
              <a:t>lambda_i</a:t>
            </a:r>
            <a:r>
              <a:rPr lang="en-GB" dirty="0"/>
              <a:t> e^{\</a:t>
            </a:r>
            <a:r>
              <a:rPr lang="en-GB" dirty="0" err="1"/>
              <a:t>lambda_i</a:t>
            </a:r>
            <a:r>
              <a:rPr lang="en-GB" dirty="0"/>
              <a:t> x}</a:t>
            </a:r>
          </a:p>
        </p:txBody>
      </p:sp>
      <p:sp>
        <p:nvSpPr>
          <p:cNvPr id="4" name="Slide Number Placeholder 3"/>
          <p:cNvSpPr>
            <a:spLocks noGrp="1"/>
          </p:cNvSpPr>
          <p:nvPr>
            <p:ph type="sldNum" sz="quarter" idx="10"/>
          </p:nvPr>
        </p:nvSpPr>
        <p:spPr/>
        <p:txBody>
          <a:bodyPr/>
          <a:lstStyle/>
          <a:p>
            <a:fld id="{F8675188-BEF8-435E-A8F4-3C0F8100957B}" type="slidenum">
              <a:rPr lang="en-GB" smtClean="0"/>
              <a:t>45</a:t>
            </a:fld>
            <a:endParaRPr lang="en-GB"/>
          </a:p>
        </p:txBody>
      </p:sp>
    </p:spTree>
    <p:extLst>
      <p:ext uri="{BB962C8B-B14F-4D97-AF65-F5344CB8AC3E}">
        <p14:creationId xmlns:p14="http://schemas.microsoft.com/office/powerpoint/2010/main" val="419981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46</a:t>
            </a:fld>
            <a:endParaRPr lang="en-GB"/>
          </a:p>
        </p:txBody>
      </p:sp>
    </p:spTree>
    <p:extLst>
      <p:ext uri="{BB962C8B-B14F-4D97-AF65-F5344CB8AC3E}">
        <p14:creationId xmlns:p14="http://schemas.microsoft.com/office/powerpoint/2010/main" val="44978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47</a:t>
            </a:fld>
            <a:endParaRPr lang="en-GB"/>
          </a:p>
        </p:txBody>
      </p:sp>
    </p:spTree>
    <p:extLst>
      <p:ext uri="{BB962C8B-B14F-4D97-AF65-F5344CB8AC3E}">
        <p14:creationId xmlns:p14="http://schemas.microsoft.com/office/powerpoint/2010/main" val="1015183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a:t>
            </a:r>
            <a:r>
              <a:rPr lang="en-GB" baseline="0" dirty="0"/>
              <a:t> it would be nice to be able to compare and assess the different strategies proposed in the literature. In addition, it would be useful to provide insights that might lead to improved algorithms.  For example by predicting errors associated with the sampling.</a:t>
            </a:r>
          </a:p>
          <a:p>
            <a:endParaRPr lang="en-GB" dirty="0"/>
          </a:p>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a:t>
            </a:fld>
            <a:endParaRPr lang="en-GB"/>
          </a:p>
        </p:txBody>
      </p:sp>
    </p:spTree>
    <p:extLst>
      <p:ext uri="{BB962C8B-B14F-4D97-AF65-F5344CB8AC3E}">
        <p14:creationId xmlns:p14="http://schemas.microsoft.com/office/powerpoint/2010/main" val="285063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a:p>
            <a:r>
              <a:rPr lang="en-GB" dirty="0"/>
              <a:t>\hat{f}(\omega) = \</a:t>
            </a:r>
            <a:r>
              <a:rPr lang="en-GB" dirty="0" err="1"/>
              <a:t>int</a:t>
            </a:r>
            <a:r>
              <a:rPr lang="en-GB" dirty="0"/>
              <a:t>\limits_{-\</a:t>
            </a:r>
            <a:r>
              <a:rPr lang="en-GB" dirty="0" err="1"/>
              <a:t>infty</a:t>
            </a:r>
            <a:r>
              <a:rPr lang="en-GB" dirty="0"/>
              <a:t>}^{\</a:t>
            </a:r>
            <a:r>
              <a:rPr lang="en-GB" dirty="0" err="1"/>
              <a:t>infty</a:t>
            </a:r>
            <a:r>
              <a:rPr lang="en-GB" dirty="0"/>
              <a:t>} f(x) \cos ({2\pi  \omega x}) \</a:t>
            </a:r>
            <a:r>
              <a:rPr lang="en-GB" dirty="0" err="1"/>
              <a:t>mathrm</a:t>
            </a:r>
            <a:r>
              <a:rPr lang="en-GB" dirty="0"/>
              <a:t>{d}x + \</a:t>
            </a:r>
            <a:r>
              <a:rPr lang="en-GB" dirty="0" err="1"/>
              <a:t>mathrm</a:t>
            </a:r>
            <a:r>
              <a:rPr lang="en-GB" dirty="0"/>
              <a:t>{\</a:t>
            </a:r>
            <a:r>
              <a:rPr lang="en-GB" dirty="0" err="1"/>
              <a:t>imath</a:t>
            </a:r>
            <a:r>
              <a:rPr lang="en-GB" dirty="0"/>
              <a:t>} \</a:t>
            </a:r>
            <a:r>
              <a:rPr lang="en-GB" dirty="0" err="1"/>
              <a:t>int</a:t>
            </a:r>
            <a:r>
              <a:rPr lang="en-GB" dirty="0"/>
              <a:t>\limits_{-\</a:t>
            </a:r>
            <a:r>
              <a:rPr lang="en-GB" dirty="0" err="1"/>
              <a:t>infty</a:t>
            </a:r>
            <a:r>
              <a:rPr lang="en-GB" dirty="0"/>
              <a:t>}^{\</a:t>
            </a:r>
            <a:r>
              <a:rPr lang="en-GB" dirty="0" err="1"/>
              <a:t>infty</a:t>
            </a:r>
            <a:r>
              <a:rPr lang="en-GB" dirty="0"/>
              <a:t>} f(x) \sin ({2\pi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48</a:t>
            </a:fld>
            <a:endParaRPr lang="en-GB"/>
          </a:p>
        </p:txBody>
      </p:sp>
    </p:spTree>
    <p:extLst>
      <p:ext uri="{BB962C8B-B14F-4D97-AF65-F5344CB8AC3E}">
        <p14:creationId xmlns:p14="http://schemas.microsoft.com/office/powerpoint/2010/main" val="724116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a:p>
            <a:r>
              <a:rPr lang="en-GB" dirty="0"/>
              <a:t>\hat{f}(\omega) = \</a:t>
            </a:r>
            <a:r>
              <a:rPr lang="en-GB" dirty="0" err="1"/>
              <a:t>int</a:t>
            </a:r>
            <a:r>
              <a:rPr lang="en-GB" dirty="0"/>
              <a:t>\limits_{-\</a:t>
            </a:r>
            <a:r>
              <a:rPr lang="en-GB" dirty="0" err="1"/>
              <a:t>infty</a:t>
            </a:r>
            <a:r>
              <a:rPr lang="en-GB" dirty="0"/>
              <a:t>}^{\</a:t>
            </a:r>
            <a:r>
              <a:rPr lang="en-GB" dirty="0" err="1"/>
              <a:t>infty</a:t>
            </a:r>
            <a:r>
              <a:rPr lang="en-GB" dirty="0"/>
              <a:t>} f(x) \cos ({2\pi  \omega x}) \</a:t>
            </a:r>
            <a:r>
              <a:rPr lang="en-GB" dirty="0" err="1"/>
              <a:t>mathrm</a:t>
            </a:r>
            <a:r>
              <a:rPr lang="en-GB" dirty="0"/>
              <a:t>{d}x + \</a:t>
            </a:r>
            <a:r>
              <a:rPr lang="en-GB" dirty="0" err="1"/>
              <a:t>mathrm</a:t>
            </a:r>
            <a:r>
              <a:rPr lang="en-GB" dirty="0"/>
              <a:t>{\</a:t>
            </a:r>
            <a:r>
              <a:rPr lang="en-GB" dirty="0" err="1"/>
              <a:t>imath</a:t>
            </a:r>
            <a:r>
              <a:rPr lang="en-GB" dirty="0"/>
              <a:t>} \</a:t>
            </a:r>
            <a:r>
              <a:rPr lang="en-GB" dirty="0" err="1"/>
              <a:t>int</a:t>
            </a:r>
            <a:r>
              <a:rPr lang="en-GB" dirty="0"/>
              <a:t>\limits_{-\</a:t>
            </a:r>
            <a:r>
              <a:rPr lang="en-GB" dirty="0" err="1"/>
              <a:t>infty</a:t>
            </a:r>
            <a:r>
              <a:rPr lang="en-GB" dirty="0"/>
              <a:t>}^{\</a:t>
            </a:r>
            <a:r>
              <a:rPr lang="en-GB" dirty="0" err="1"/>
              <a:t>infty</a:t>
            </a:r>
            <a:r>
              <a:rPr lang="en-GB" dirty="0"/>
              <a:t>} f(x) \sin ({2\pi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49</a:t>
            </a:fld>
            <a:endParaRPr lang="en-GB"/>
          </a:p>
        </p:txBody>
      </p:sp>
    </p:spTree>
    <p:extLst>
      <p:ext uri="{BB962C8B-B14F-4D97-AF65-F5344CB8AC3E}">
        <p14:creationId xmlns:p14="http://schemas.microsoft.com/office/powerpoint/2010/main" val="1697463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\hat{f}(\omega) = \</a:t>
            </a:r>
            <a:r>
              <a:rPr lang="en-GB" dirty="0" err="1"/>
              <a:t>int</a:t>
            </a:r>
            <a:r>
              <a:rPr lang="en-GB" dirty="0"/>
              <a:t>\limits_{-\</a:t>
            </a:r>
            <a:r>
              <a:rPr lang="en-GB" dirty="0" err="1"/>
              <a:t>infty</a:t>
            </a:r>
            <a:r>
              <a:rPr lang="en-GB" dirty="0"/>
              <a:t>}^{\</a:t>
            </a:r>
            <a:r>
              <a:rPr lang="en-GB" dirty="0" err="1"/>
              <a:t>infty</a:t>
            </a:r>
            <a:r>
              <a:rPr lang="en-GB" dirty="0"/>
              <a:t>} f(x) e^{-2\pi \</a:t>
            </a:r>
            <a:r>
              <a:rPr lang="en-GB" dirty="0" err="1"/>
              <a:t>mathrm</a:t>
            </a:r>
            <a:r>
              <a:rPr lang="en-GB" dirty="0"/>
              <a:t>{\</a:t>
            </a:r>
            <a:r>
              <a:rPr lang="en-GB" dirty="0" err="1"/>
              <a:t>imath</a:t>
            </a:r>
            <a:r>
              <a:rPr lang="en-GB" dirty="0"/>
              <a:t>} \omega x} \</a:t>
            </a:r>
            <a:r>
              <a:rPr lang="en-GB" dirty="0" err="1"/>
              <a:t>mathrm</a:t>
            </a:r>
            <a:r>
              <a:rPr lang="en-GB" dirty="0"/>
              <a:t>{d}x</a:t>
            </a:r>
          </a:p>
        </p:txBody>
      </p:sp>
      <p:sp>
        <p:nvSpPr>
          <p:cNvPr id="4" name="Slide Number Placeholder 3"/>
          <p:cNvSpPr>
            <a:spLocks noGrp="1"/>
          </p:cNvSpPr>
          <p:nvPr>
            <p:ph type="sldNum" sz="quarter" idx="10"/>
          </p:nvPr>
        </p:nvSpPr>
        <p:spPr/>
        <p:txBody>
          <a:bodyPr/>
          <a:lstStyle/>
          <a:p>
            <a:fld id="{F8675188-BEF8-435E-A8F4-3C0F8100957B}" type="slidenum">
              <a:rPr lang="en-GB" smtClean="0"/>
              <a:t>50</a:t>
            </a:fld>
            <a:endParaRPr lang="en-GB"/>
          </a:p>
        </p:txBody>
      </p:sp>
    </p:spTree>
    <p:extLst>
      <p:ext uri="{BB962C8B-B14F-4D97-AF65-F5344CB8AC3E}">
        <p14:creationId xmlns:p14="http://schemas.microsoft.com/office/powerpoint/2010/main" val="740891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821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Any</a:t>
            </a:r>
            <a:r>
              <a:rPr lang="en-US" baseline="0" dirty="0"/>
              <a:t>  </a:t>
            </a:r>
            <a:r>
              <a:rPr lang="en-US" baseline="0" dirty="0" err="1"/>
              <a:t>unweighted</a:t>
            </a:r>
            <a:r>
              <a:rPr lang="en-US" baseline="0" dirty="0"/>
              <a:t>, sampling function can be expressed as the sum of impulses (or Dirac delta functions).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80525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1954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Fourier transform of a Dirac</a:t>
            </a:r>
            <a:r>
              <a:rPr lang="en-US" baseline="0" dirty="0"/>
              <a:t> delta function is a constant (amplitude) with a phase that is linear in frequency (before the modulo 2pi)</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62268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sampling spectrum is therefore the sum of several spectra with constant amplitudes. How does this produce non-constant sampling spectra?</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7771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imagine</a:t>
            </a:r>
            <a:r>
              <a:rPr lang="en-US" baseline="0" dirty="0"/>
              <a:t> adding more impulses. In this case, the five spikes cause five samples on the dotted circle in the complex plane.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825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Due to the linearity of the Fourier transform,</a:t>
            </a:r>
            <a:r>
              <a:rPr lang="en-US" baseline="0" dirty="0"/>
              <a:t> the vector sum of these samples (or the </a:t>
            </a:r>
            <a:r>
              <a:rPr lang="en-US" baseline="0" dirty="0" err="1"/>
              <a:t>centroid</a:t>
            </a:r>
            <a:r>
              <a:rPr lang="en-US" baseline="0" dirty="0"/>
              <a:t>) is the resulting sampling spectrum, sliced at a given frequency. The amplitude spectrum is the distance of the </a:t>
            </a:r>
            <a:r>
              <a:rPr lang="en-US" baseline="0" dirty="0" err="1"/>
              <a:t>centroid</a:t>
            </a:r>
            <a:r>
              <a:rPr lang="en-US" baseline="0" dirty="0"/>
              <a:t> to the Origin and the phase describes the angular offset from the real axis.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2669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years, may different physically</a:t>
            </a:r>
            <a:r>
              <a:rPr lang="en-GB" baseline="0" dirty="0"/>
              <a:t> based rendering methods have been proposed. Let’s say we wish to compare their relative accuracies. One way to do this would be to choose an arbitrary scene, render using various methods and compare the errors due to each method.</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3</a:t>
            </a:fld>
            <a:endParaRPr lang="en-GB"/>
          </a:p>
        </p:txBody>
      </p:sp>
    </p:spTree>
    <p:extLst>
      <p:ext uri="{BB962C8B-B14F-4D97-AF65-F5344CB8AC3E}">
        <p14:creationId xmlns:p14="http://schemas.microsoft.com/office/powerpoint/2010/main" val="3840350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 multiple instances of the sampling spectrum, the location of the </a:t>
            </a:r>
            <a:r>
              <a:rPr lang="en-US" dirty="0" err="1"/>
              <a:t>centroid</a:t>
            </a:r>
            <a:r>
              <a:rPr lang="en-US" dirty="0"/>
              <a:t> has an expected value</a:t>
            </a:r>
            <a:r>
              <a:rPr lang="en-US" baseline="0" dirty="0"/>
              <a:t> </a:t>
            </a:r>
            <a:r>
              <a:rPr lang="en-US" dirty="0"/>
              <a:t>and a variance (or 2D covariance).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782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the expected amplitude spectrum</a:t>
            </a:r>
            <a:r>
              <a:rPr lang="en-US" baseline="0" dirty="0"/>
              <a:t> is shown with a yellow line and the variance (at each frequency) is denoted using an orange blur.</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75698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To</a:t>
            </a:r>
            <a:r>
              <a:rPr lang="en-US" baseline="0" dirty="0"/>
              <a:t> abstract away these approaches, we </a:t>
            </a:r>
            <a:r>
              <a:rPr lang="en-US" baseline="0" dirty="0" err="1"/>
              <a:t>analyse</a:t>
            </a:r>
            <a:r>
              <a:rPr lang="en-US" baseline="0" dirty="0"/>
              <a:t> the estimators based on the signature of the sampling function in the Fourier domain. </a:t>
            </a:r>
            <a:r>
              <a:rPr lang="en-US" baseline="0" dirty="0" err="1"/>
              <a:t>eg</a:t>
            </a:r>
            <a:r>
              <a:rPr lang="en-US" baseline="0" dirty="0"/>
              <a:t>. This plot shows the amplitude (yellow) and phase (blue) of the sampling signal.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61168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Remember</a:t>
            </a:r>
            <a:r>
              <a:rPr lang="en-US" baseline="0" dirty="0"/>
              <a:t> that each instance of samples from the sampler produces a different sampling spectrum. Now given the many instances of sampling spectra from two different sampling strategies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6122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the question we</a:t>
            </a:r>
            <a:r>
              <a:rPr lang="en-US" baseline="0" dirty="0"/>
              <a:t> address is how we can compare the strategies, for use in numerical integration. </a:t>
            </a:r>
            <a:r>
              <a:rPr lang="en-US" dirty="0"/>
              <a:t>But what is the basis of comparison?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2057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Given</a:t>
            </a:r>
            <a:r>
              <a:rPr lang="en-US" baseline="0" dirty="0"/>
              <a:t> two estimators, we can now compare their respective biases and variances. But can we do such comparisons </a:t>
            </a:r>
            <a:r>
              <a:rPr lang="en-US" baseline="0" dirty="0" err="1"/>
              <a:t>predictively</a:t>
            </a:r>
            <a:r>
              <a:rPr lang="en-US" baseline="0" dirty="0"/>
              <a:t>? </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54023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So, we want to compute the integral of f(x) (shown in yellow). What if f(x) was </a:t>
            </a:r>
            <a:r>
              <a:rPr lang="en-US" baseline="0" dirty="0" err="1"/>
              <a:t>discretized</a:t>
            </a:r>
            <a:r>
              <a:rPr lang="en-US" baseline="0" dirty="0"/>
              <a:t> and stored in an array?</a:t>
            </a:r>
          </a:p>
          <a:p>
            <a:r>
              <a:rPr lang="en-GB" dirty="0">
                <a:hlinkClick r:id="rId3"/>
              </a:rPr>
              <a:t>http://www.sciweavers.org/free-online-latex-equation-editor</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8BEEBD-B9F9-4B16-8ED2-315FC8D0290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81057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int</a:t>
            </a:r>
            <a:r>
              <a:rPr lang="en-GB" dirty="0"/>
              <a:t>\limits_0^1  \; f(x) \; \</a:t>
            </a:r>
            <a:r>
              <a:rPr lang="en-GB" dirty="0" err="1"/>
              <a:t>mathrm</a:t>
            </a:r>
            <a:r>
              <a:rPr lang="en-GB" dirty="0"/>
              <a:t>{d} x \</a:t>
            </a:r>
            <a:r>
              <a:rPr lang="en-GB" dirty="0" err="1"/>
              <a:t>approx</a:t>
            </a:r>
            <a:r>
              <a:rPr lang="en-GB" dirty="0"/>
              <a:t> \</a:t>
            </a:r>
            <a:r>
              <a:rPr lang="en-GB" dirty="0" err="1"/>
              <a:t>frac</a:t>
            </a:r>
            <a:r>
              <a:rPr lang="en-GB" dirty="0"/>
              <a:t> 1 N \sum\limits_{</a:t>
            </a:r>
            <a:r>
              <a:rPr lang="en-GB" dirty="0" err="1"/>
              <a:t>i</a:t>
            </a:r>
            <a:r>
              <a:rPr lang="en-GB" dirty="0"/>
              <a:t>=1}^N f(</a:t>
            </a:r>
            <a:r>
              <a:rPr lang="en-GB" dirty="0" err="1"/>
              <a:t>x_i</a:t>
            </a:r>
            <a:r>
              <a:rPr lang="en-GB" dirty="0"/>
              <a:t>), \quad </a:t>
            </a:r>
            <a:r>
              <a:rPr lang="en-GB" dirty="0" err="1"/>
              <a:t>x_i</a:t>
            </a:r>
            <a:r>
              <a:rPr lang="en-GB" dirty="0"/>
              <a:t> \sim \</a:t>
            </a:r>
            <a:r>
              <a:rPr lang="en-GB" dirty="0" err="1"/>
              <a:t>mathrm</a:t>
            </a:r>
            <a:r>
              <a:rPr lang="en-GB" dirty="0"/>
              <a:t>{</a:t>
            </a:r>
            <a:r>
              <a:rPr lang="en-GB" dirty="0" err="1"/>
              <a:t>Unif</a:t>
            </a:r>
            <a:r>
              <a:rPr lang="en-GB" dirty="0"/>
              <a:t>}([0,1])</a:t>
            </a:r>
          </a:p>
        </p:txBody>
      </p:sp>
      <p:sp>
        <p:nvSpPr>
          <p:cNvPr id="4" name="Slide Number Placeholder 3"/>
          <p:cNvSpPr>
            <a:spLocks noGrp="1"/>
          </p:cNvSpPr>
          <p:nvPr>
            <p:ph type="sldNum" sz="quarter" idx="10"/>
          </p:nvPr>
        </p:nvSpPr>
        <p:spPr/>
        <p:txBody>
          <a:bodyPr/>
          <a:lstStyle/>
          <a:p>
            <a:fld id="{F8675188-BEF8-435E-A8F4-3C0F8100957B}" type="slidenum">
              <a:rPr lang="en-GB" smtClean="0"/>
              <a:t>65</a:t>
            </a:fld>
            <a:endParaRPr lang="en-GB"/>
          </a:p>
        </p:txBody>
      </p:sp>
    </p:spTree>
    <p:extLst>
      <p:ext uri="{BB962C8B-B14F-4D97-AF65-F5344CB8AC3E}">
        <p14:creationId xmlns:p14="http://schemas.microsoft.com/office/powerpoint/2010/main" val="2437966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66</a:t>
            </a:fld>
            <a:endParaRPr lang="en-GB"/>
          </a:p>
        </p:txBody>
      </p:sp>
    </p:spTree>
    <p:extLst>
      <p:ext uri="{BB962C8B-B14F-4D97-AF65-F5344CB8AC3E}">
        <p14:creationId xmlns:p14="http://schemas.microsoft.com/office/powerpoint/2010/main" val="2323876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67</a:t>
            </a:fld>
            <a:endParaRPr lang="en-GB"/>
          </a:p>
        </p:txBody>
      </p:sp>
    </p:spTree>
    <p:extLst>
      <p:ext uri="{BB962C8B-B14F-4D97-AF65-F5344CB8AC3E}">
        <p14:creationId xmlns:p14="http://schemas.microsoft.com/office/powerpoint/2010/main" val="3843706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25</a:t>
            </a:fld>
            <a:endParaRPr lang="en-GB"/>
          </a:p>
        </p:txBody>
      </p:sp>
    </p:spTree>
    <p:extLst>
      <p:ext uri="{BB962C8B-B14F-4D97-AF65-F5344CB8AC3E}">
        <p14:creationId xmlns:p14="http://schemas.microsoft.com/office/powerpoint/2010/main" val="2957205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S(x) = \sum\limits_{i=1}^N  \delta(x-x_i)</a:t>
            </a:r>
          </a:p>
          <a:p>
            <a:r>
              <a:rPr lang="pt-BR" dirty="0"/>
              <a:t>\frac 1 N \sum\limits_{i=1}^N f(x_i) = \int\limits_0^1 f(x) S(x) \; \mathrm{d}x</a:t>
            </a:r>
          </a:p>
          <a:p>
            <a:r>
              <a:rPr lang="pt-BR" dirty="0"/>
              <a:t>S(x) = \frac 1 N \sum\limits_{i=1}^N  \delta(x-x_i)</a:t>
            </a:r>
          </a:p>
          <a:p>
            <a:r>
              <a:rPr lang="en-GB" dirty="0"/>
              <a:t>\</a:t>
            </a:r>
            <a:r>
              <a:rPr lang="en-GB" dirty="0" err="1"/>
              <a:t>int</a:t>
            </a:r>
            <a:r>
              <a:rPr lang="en-GB" dirty="0"/>
              <a:t>\limits_0^1 f(x) S(x) \; \</a:t>
            </a:r>
            <a:r>
              <a:rPr lang="en-GB" dirty="0" err="1"/>
              <a:t>mathrm</a:t>
            </a:r>
            <a:r>
              <a:rPr lang="en-GB" dirty="0"/>
              <a:t>{d}x = \</a:t>
            </a:r>
            <a:r>
              <a:rPr lang="en-GB" dirty="0" err="1"/>
              <a:t>int</a:t>
            </a:r>
            <a:r>
              <a:rPr lang="en-GB" dirty="0"/>
              <a:t>\limits_{-\</a:t>
            </a:r>
            <a:r>
              <a:rPr lang="en-GB" dirty="0" err="1"/>
              <a:t>infty</a:t>
            </a:r>
            <a:r>
              <a:rPr lang="en-GB" dirty="0"/>
              <a:t>}^{\</a:t>
            </a:r>
            <a:r>
              <a:rPr lang="en-GB" dirty="0" err="1"/>
              <a:t>infty</a:t>
            </a:r>
            <a:r>
              <a:rPr lang="en-GB" dirty="0"/>
              <a:t>} \hat{f}(\omega) \hat{S}(-\omega) \; \</a:t>
            </a:r>
            <a:r>
              <a:rPr lang="en-GB" dirty="0" err="1"/>
              <a:t>mathrm</a:t>
            </a:r>
            <a:r>
              <a:rPr lang="en-GB" dirty="0"/>
              <a:t>{d}\omega</a:t>
            </a:r>
          </a:p>
          <a:p>
            <a:endParaRPr lang="en-GB" dirty="0"/>
          </a:p>
          <a:p>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68</a:t>
            </a:fld>
            <a:endParaRPr lang="en-GB"/>
          </a:p>
        </p:txBody>
      </p:sp>
    </p:spTree>
    <p:extLst>
      <p:ext uri="{BB962C8B-B14F-4D97-AF65-F5344CB8AC3E}">
        <p14:creationId xmlns:p14="http://schemas.microsoft.com/office/powerpoint/2010/main" val="1123768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4F76B-3A61-4719-ACFC-8A6B54EC1859}"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2525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connect </a:t>
            </a:r>
            <a:r>
              <a:rPr lang="en-GB" dirty="0" err="1"/>
              <a:t>eith</a:t>
            </a:r>
            <a:r>
              <a:rPr lang="en-GB" baseline="0" dirty="0"/>
              <a:t> </a:t>
            </a:r>
            <a:r>
              <a:rPr lang="en-GB" baseline="0" dirty="0" err="1"/>
              <a:t>prev</a:t>
            </a:r>
            <a:r>
              <a:rPr lang="en-GB" baseline="0" dirty="0"/>
              <a:t> slide</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27</a:t>
            </a:fld>
            <a:endParaRPr lang="en-GB"/>
          </a:p>
        </p:txBody>
      </p:sp>
    </p:spTree>
    <p:extLst>
      <p:ext uri="{BB962C8B-B14F-4D97-AF65-F5344CB8AC3E}">
        <p14:creationId xmlns:p14="http://schemas.microsoft.com/office/powerpoint/2010/main" val="173219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connect </a:t>
            </a:r>
            <a:r>
              <a:rPr lang="en-GB" dirty="0" err="1"/>
              <a:t>eith</a:t>
            </a:r>
            <a:r>
              <a:rPr lang="en-GB" baseline="0" dirty="0"/>
              <a:t> </a:t>
            </a:r>
            <a:r>
              <a:rPr lang="en-GB" baseline="0" dirty="0" err="1"/>
              <a:t>prev</a:t>
            </a:r>
            <a:r>
              <a:rPr lang="en-GB" baseline="0" dirty="0"/>
              <a:t> slide</a:t>
            </a:r>
            <a:endParaRPr lang="en-GB" dirty="0"/>
          </a:p>
        </p:txBody>
      </p:sp>
      <p:sp>
        <p:nvSpPr>
          <p:cNvPr id="4" name="Slide Number Placeholder 3"/>
          <p:cNvSpPr>
            <a:spLocks noGrp="1"/>
          </p:cNvSpPr>
          <p:nvPr>
            <p:ph type="sldNum" sz="quarter" idx="10"/>
          </p:nvPr>
        </p:nvSpPr>
        <p:spPr/>
        <p:txBody>
          <a:bodyPr/>
          <a:lstStyle/>
          <a:p>
            <a:fld id="{F8675188-BEF8-435E-A8F4-3C0F8100957B}" type="slidenum">
              <a:rPr lang="en-GB" smtClean="0"/>
              <a:t>28</a:t>
            </a:fld>
            <a:endParaRPr lang="en-GB"/>
          </a:p>
        </p:txBody>
      </p:sp>
    </p:spTree>
    <p:extLst>
      <p:ext uri="{BB962C8B-B14F-4D97-AF65-F5344CB8AC3E}">
        <p14:creationId xmlns:p14="http://schemas.microsoft.com/office/powerpoint/2010/main" val="260571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3 trillion</a:t>
            </a:r>
            <a:r>
              <a:rPr lang="en-GB" baseline="0" dirty="0"/>
              <a:t> paths and 16D</a:t>
            </a: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29</a:t>
            </a:fld>
            <a:endParaRPr lang="en-GB"/>
          </a:p>
        </p:txBody>
      </p:sp>
    </p:spTree>
    <p:extLst>
      <p:ext uri="{BB962C8B-B14F-4D97-AF65-F5344CB8AC3E}">
        <p14:creationId xmlns:p14="http://schemas.microsoft.com/office/powerpoint/2010/main" val="124003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a:t>
            </a:r>
          </a:p>
        </p:txBody>
      </p:sp>
      <p:sp>
        <p:nvSpPr>
          <p:cNvPr id="4" name="Slide Number Placeholder 3"/>
          <p:cNvSpPr>
            <a:spLocks noGrp="1"/>
          </p:cNvSpPr>
          <p:nvPr>
            <p:ph type="sldNum" sz="quarter" idx="10"/>
          </p:nvPr>
        </p:nvSpPr>
        <p:spPr/>
        <p:txBody>
          <a:bodyPr/>
          <a:lstStyle/>
          <a:p>
            <a:fld id="{EA24F76B-3A61-4719-ACFC-8A6B54EC1859}" type="slidenum">
              <a:rPr lang="en-GB" smtClean="0"/>
              <a:t>30</a:t>
            </a:fld>
            <a:endParaRPr lang="en-GB"/>
          </a:p>
        </p:txBody>
      </p:sp>
    </p:spTree>
    <p:extLst>
      <p:ext uri="{BB962C8B-B14F-4D97-AF65-F5344CB8AC3E}">
        <p14:creationId xmlns:p14="http://schemas.microsoft.com/office/powerpoint/2010/main" val="203157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Figure from SIGG course notes. cite Mitchell,</a:t>
            </a:r>
            <a:r>
              <a:rPr lang="en-GB" baseline="0" dirty="0"/>
              <a:t> </a:t>
            </a:r>
            <a:r>
              <a:rPr lang="en-GB" baseline="0" dirty="0" err="1"/>
              <a:t>dipppe</a:t>
            </a:r>
            <a:r>
              <a:rPr lang="en-GB" baseline="0" dirty="0"/>
              <a:t> wold cook, </a:t>
            </a:r>
            <a:r>
              <a:rPr lang="en-GB" baseline="0" dirty="0" err="1"/>
              <a:t>etc</a:t>
            </a:r>
            <a:endParaRPr lang="en-GB" dirty="0"/>
          </a:p>
        </p:txBody>
      </p:sp>
      <p:sp>
        <p:nvSpPr>
          <p:cNvPr id="4" name="Slide Number Placeholder 3"/>
          <p:cNvSpPr>
            <a:spLocks noGrp="1"/>
          </p:cNvSpPr>
          <p:nvPr>
            <p:ph type="sldNum" sz="quarter" idx="10"/>
          </p:nvPr>
        </p:nvSpPr>
        <p:spPr/>
        <p:txBody>
          <a:bodyPr/>
          <a:lstStyle/>
          <a:p>
            <a:fld id="{EA24F76B-3A61-4719-ACFC-8A6B54EC1859}" type="slidenum">
              <a:rPr lang="en-GB" smtClean="0"/>
              <a:t>31</a:t>
            </a:fld>
            <a:endParaRPr lang="en-GB"/>
          </a:p>
        </p:txBody>
      </p:sp>
    </p:spTree>
    <p:extLst>
      <p:ext uri="{BB962C8B-B14F-4D97-AF65-F5344CB8AC3E}">
        <p14:creationId xmlns:p14="http://schemas.microsoft.com/office/powerpoint/2010/main" val="4547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94670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15816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40985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7" y="1081297"/>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2" y="1718100"/>
            <a:ext cx="8191500" cy="440901"/>
          </a:xfrm>
        </p:spPr>
        <p:txBody>
          <a:bodyPr>
            <a:noAutofit/>
          </a:bodyPr>
          <a:lstStyle>
            <a:lvl1pPr marL="0" indent="0" algn="l">
              <a:buNone/>
              <a:defRPr sz="2300">
                <a:solidFill>
                  <a:schemeClr val="tx1">
                    <a:tint val="75000"/>
                  </a:schemeClr>
                </a:solidFill>
              </a:defRPr>
            </a:lvl1pPr>
            <a:lvl2pPr marL="408184" indent="0" algn="ctr">
              <a:buNone/>
              <a:defRPr>
                <a:solidFill>
                  <a:schemeClr val="tx1">
                    <a:tint val="75000"/>
                  </a:schemeClr>
                </a:solidFill>
              </a:defRPr>
            </a:lvl2pPr>
            <a:lvl3pPr marL="816368" indent="0" algn="ctr">
              <a:buNone/>
              <a:defRPr>
                <a:solidFill>
                  <a:schemeClr val="tx1">
                    <a:tint val="75000"/>
                  </a:schemeClr>
                </a:solidFill>
              </a:defRPr>
            </a:lvl3pPr>
            <a:lvl4pPr marL="1224551" indent="0" algn="ctr">
              <a:buNone/>
              <a:defRPr>
                <a:solidFill>
                  <a:schemeClr val="tx1">
                    <a:tint val="75000"/>
                  </a:schemeClr>
                </a:solidFill>
              </a:defRPr>
            </a:lvl4pPr>
            <a:lvl5pPr marL="1632735" indent="0" algn="ctr">
              <a:buNone/>
              <a:defRPr>
                <a:solidFill>
                  <a:schemeClr val="tx1">
                    <a:tint val="75000"/>
                  </a:schemeClr>
                </a:solidFill>
              </a:defRPr>
            </a:lvl5pPr>
            <a:lvl6pPr marL="2040918" indent="0" algn="ctr">
              <a:buNone/>
              <a:defRPr>
                <a:solidFill>
                  <a:schemeClr val="tx1">
                    <a:tint val="75000"/>
                  </a:schemeClr>
                </a:solidFill>
              </a:defRPr>
            </a:lvl6pPr>
            <a:lvl7pPr marL="2449102" indent="0" algn="ctr">
              <a:buNone/>
              <a:defRPr>
                <a:solidFill>
                  <a:schemeClr val="tx1">
                    <a:tint val="75000"/>
                  </a:schemeClr>
                </a:solidFill>
              </a:defRPr>
            </a:lvl7pPr>
            <a:lvl8pPr marL="2857286" indent="0" algn="ctr">
              <a:buNone/>
              <a:defRPr>
                <a:solidFill>
                  <a:schemeClr val="tx1">
                    <a:tint val="75000"/>
                  </a:schemeClr>
                </a:solidFill>
              </a:defRPr>
            </a:lvl8pPr>
            <a:lvl9pPr marL="32654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3E0591-8E0F-439D-9E16-6C193E68B3B1}"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7179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87342"/>
            <a:ext cx="8496300"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A7E6F0E-16D2-4560-84E5-D6A764BDB994}"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5743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800">
                <a:solidFill>
                  <a:schemeClr val="tx1">
                    <a:tint val="75000"/>
                  </a:schemeClr>
                </a:solidFill>
              </a:defRPr>
            </a:lvl1pPr>
            <a:lvl2pPr marL="408184" indent="0">
              <a:buNone/>
              <a:defRPr sz="1600">
                <a:solidFill>
                  <a:schemeClr val="tx1">
                    <a:tint val="75000"/>
                  </a:schemeClr>
                </a:solidFill>
              </a:defRPr>
            </a:lvl2pPr>
            <a:lvl3pPr marL="816368" indent="0">
              <a:buNone/>
              <a:defRPr sz="1400">
                <a:solidFill>
                  <a:schemeClr val="tx1">
                    <a:tint val="75000"/>
                  </a:schemeClr>
                </a:solidFill>
              </a:defRPr>
            </a:lvl3pPr>
            <a:lvl4pPr marL="1224551" indent="0">
              <a:buNone/>
              <a:defRPr sz="1300">
                <a:solidFill>
                  <a:schemeClr val="tx1">
                    <a:tint val="75000"/>
                  </a:schemeClr>
                </a:solidFill>
              </a:defRPr>
            </a:lvl4pPr>
            <a:lvl5pPr marL="1632735" indent="0">
              <a:buNone/>
              <a:defRPr sz="1300">
                <a:solidFill>
                  <a:schemeClr val="tx1">
                    <a:tint val="75000"/>
                  </a:schemeClr>
                </a:solidFill>
              </a:defRPr>
            </a:lvl5pPr>
            <a:lvl6pPr marL="2040918" indent="0">
              <a:buNone/>
              <a:defRPr sz="1300">
                <a:solidFill>
                  <a:schemeClr val="tx1">
                    <a:tint val="75000"/>
                  </a:schemeClr>
                </a:solidFill>
              </a:defRPr>
            </a:lvl6pPr>
            <a:lvl7pPr marL="2449102" indent="0">
              <a:buNone/>
              <a:defRPr sz="1300">
                <a:solidFill>
                  <a:schemeClr val="tx1">
                    <a:tint val="75000"/>
                  </a:schemeClr>
                </a:solidFill>
              </a:defRPr>
            </a:lvl7pPr>
            <a:lvl8pPr marL="2857286" indent="0">
              <a:buNone/>
              <a:defRPr sz="1300">
                <a:solidFill>
                  <a:schemeClr val="tx1">
                    <a:tint val="75000"/>
                  </a:schemeClr>
                </a:solidFill>
              </a:defRPr>
            </a:lvl8pPr>
            <a:lvl9pPr marL="3265469"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111B88-8515-4366-9B71-04AE9B6889D2}"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604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7"/>
            <a:ext cx="8676216"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3" y="1920877"/>
            <a:ext cx="8676217" cy="543083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F1455-4BB4-4CCC-B4E3-79AC2FADC09D}" type="datetime1">
              <a:rPr lang="en-GB" smtClean="0">
                <a:solidFill>
                  <a:prstClr val="white"/>
                </a:solidFill>
              </a:rPr>
              <a:t>27/07/2016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4255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6"/>
            <a:ext cx="5386917"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6"/>
            <a:ext cx="5389033" cy="639761"/>
          </a:xfrm>
        </p:spPr>
        <p:txBody>
          <a:bodyPr anchor="b"/>
          <a:lstStyle>
            <a:lvl1pPr marL="0" indent="0">
              <a:buNone/>
              <a:defRPr sz="2100" b="1"/>
            </a:lvl1pPr>
            <a:lvl2pPr marL="408184" indent="0">
              <a:buNone/>
              <a:defRPr sz="1800" b="1"/>
            </a:lvl2pPr>
            <a:lvl3pPr marL="816368" indent="0">
              <a:buNone/>
              <a:defRPr sz="1600" b="1"/>
            </a:lvl3pPr>
            <a:lvl4pPr marL="1224551" indent="0">
              <a:buNone/>
              <a:defRPr sz="1400" b="1"/>
            </a:lvl4pPr>
            <a:lvl5pPr marL="1632735" indent="0">
              <a:buNone/>
              <a:defRPr sz="1400" b="1"/>
            </a:lvl5pPr>
            <a:lvl6pPr marL="2040918" indent="0">
              <a:buNone/>
              <a:defRPr sz="1400" b="1"/>
            </a:lvl6pPr>
            <a:lvl7pPr marL="2449102" indent="0">
              <a:buNone/>
              <a:defRPr sz="1400" b="1"/>
            </a:lvl7pPr>
            <a:lvl8pPr marL="2857286" indent="0">
              <a:buNone/>
              <a:defRPr sz="1400" b="1"/>
            </a:lvl8pPr>
            <a:lvl9pPr marL="3265469" indent="0">
              <a:buNone/>
              <a:defRPr sz="14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D90CEE-8476-42F6-9564-E07BE2284264}" type="datetime1">
              <a:rPr lang="en-GB" smtClean="0">
                <a:solidFill>
                  <a:prstClr val="white"/>
                </a:solidFill>
              </a:rPr>
              <a:t>27/07/2016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2109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E4CC2F-D45E-4506-A31C-409688E27D22}" type="datetime1">
              <a:rPr lang="en-GB" smtClean="0">
                <a:solidFill>
                  <a:prstClr val="white"/>
                </a:solidFill>
              </a:rPr>
              <a:t>27/07/2016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877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56E8A0-FBAC-4758-85F1-B17E0D8797BE}" type="datetime1">
              <a:rPr lang="en-GB" smtClean="0">
                <a:solidFill>
                  <a:prstClr val="white"/>
                </a:solidFill>
              </a:rPr>
              <a:t>27/07/2016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068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1"/>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0"/>
            <a:ext cx="4011084" cy="4691064"/>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0D378E31-8B4D-40C1-A1FE-B831540DA6D1}" type="datetime1">
              <a:rPr lang="en-GB" smtClean="0">
                <a:solidFill>
                  <a:prstClr val="white"/>
                </a:solidFill>
              </a:rPr>
              <a:t>27/07/2016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7246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624413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900"/>
            </a:lvl1pPr>
            <a:lvl2pPr marL="408184" indent="0">
              <a:buNone/>
              <a:defRPr sz="2500"/>
            </a:lvl2pPr>
            <a:lvl3pPr marL="816368" indent="0">
              <a:buNone/>
              <a:defRPr sz="2100"/>
            </a:lvl3pPr>
            <a:lvl4pPr marL="1224551" indent="0">
              <a:buNone/>
              <a:defRPr sz="1800"/>
            </a:lvl4pPr>
            <a:lvl5pPr marL="1632735" indent="0">
              <a:buNone/>
              <a:defRPr sz="1800"/>
            </a:lvl5pPr>
            <a:lvl6pPr marL="2040918" indent="0">
              <a:buNone/>
              <a:defRPr sz="1800"/>
            </a:lvl6pPr>
            <a:lvl7pPr marL="2449102" indent="0">
              <a:buNone/>
              <a:defRPr sz="1800"/>
            </a:lvl7pPr>
            <a:lvl8pPr marL="2857286" indent="0">
              <a:buNone/>
              <a:defRPr sz="1800"/>
            </a:lvl8pPr>
            <a:lvl9pPr marL="3265469" indent="0">
              <a:buNone/>
              <a:defRPr sz="1800"/>
            </a:lvl9pPr>
          </a:lstStyle>
          <a:p>
            <a:endParaRPr lang="en-US"/>
          </a:p>
        </p:txBody>
      </p:sp>
      <p:sp>
        <p:nvSpPr>
          <p:cNvPr id="4" name="Text Placeholder 3"/>
          <p:cNvSpPr>
            <a:spLocks noGrp="1"/>
          </p:cNvSpPr>
          <p:nvPr>
            <p:ph type="body" sz="half" idx="2"/>
          </p:nvPr>
        </p:nvSpPr>
        <p:spPr>
          <a:xfrm>
            <a:off x="2389717" y="5367341"/>
            <a:ext cx="7315200" cy="804861"/>
          </a:xfrm>
        </p:spPr>
        <p:txBody>
          <a:bodyPr/>
          <a:lstStyle>
            <a:lvl1pPr marL="0" indent="0">
              <a:buNone/>
              <a:defRPr sz="1300"/>
            </a:lvl1pPr>
            <a:lvl2pPr marL="408184" indent="0">
              <a:buNone/>
              <a:defRPr sz="1100"/>
            </a:lvl2pPr>
            <a:lvl3pPr marL="816368" indent="0">
              <a:buNone/>
              <a:defRPr sz="900"/>
            </a:lvl3pPr>
            <a:lvl4pPr marL="1224551" indent="0">
              <a:buNone/>
              <a:defRPr sz="800"/>
            </a:lvl4pPr>
            <a:lvl5pPr marL="1632735" indent="0">
              <a:buNone/>
              <a:defRPr sz="800"/>
            </a:lvl5pPr>
            <a:lvl6pPr marL="2040918" indent="0">
              <a:buNone/>
              <a:defRPr sz="800"/>
            </a:lvl6pPr>
            <a:lvl7pPr marL="2449102" indent="0">
              <a:buNone/>
              <a:defRPr sz="800"/>
            </a:lvl7pPr>
            <a:lvl8pPr marL="2857286" indent="0">
              <a:buNone/>
              <a:defRPr sz="800"/>
            </a:lvl8pPr>
            <a:lvl9pPr marL="3265469"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94D4EFED-F04D-4106-9394-1CC977A231EF}" type="datetime1">
              <a:rPr lang="en-GB" smtClean="0">
                <a:solidFill>
                  <a:prstClr val="white"/>
                </a:solidFill>
              </a:rPr>
              <a:t>27/07/2016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7718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D457E-6A38-4570-AFDD-D71BFD8486D4}"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9902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3"/>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7" y="330203"/>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2781A5-36BB-4E9E-840E-9B0CA9C4F55E}" type="datetime1">
              <a:rPr lang="en-GB" smtClean="0">
                <a:solidFill>
                  <a:prstClr val="white"/>
                </a:solidFill>
              </a:rPr>
              <a:t>27/07/2016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3429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67000" y="1651002"/>
            <a:ext cx="8382000" cy="261199"/>
          </a:xfrm>
          <a:prstGeom prst="rect">
            <a:avLst/>
          </a:prstGeom>
        </p:spPr>
      </p:pic>
      <p:sp>
        <p:nvSpPr>
          <p:cNvPr id="2" name="Title 1"/>
          <p:cNvSpPr>
            <a:spLocks noGrp="1"/>
          </p:cNvSpPr>
          <p:nvPr>
            <p:ph type="ctrTitle"/>
          </p:nvPr>
        </p:nvSpPr>
        <p:spPr>
          <a:xfrm>
            <a:off x="2683566" y="1081295"/>
            <a:ext cx="8174935" cy="60007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2730501" y="1718100"/>
            <a:ext cx="8191500" cy="440901"/>
          </a:xfrm>
        </p:spPr>
        <p:txBody>
          <a:bodyPr>
            <a:noAutofit/>
          </a:bodyPr>
          <a:lstStyle>
            <a:lvl1pPr marL="0" indent="0" algn="l">
              <a:buNone/>
              <a:defRPr sz="3067">
                <a:solidFill>
                  <a:schemeClr val="tx1">
                    <a:tint val="75000"/>
                  </a:schemeClr>
                </a:solidFill>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2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19833"/>
            <a:ext cx="11031594" cy="698500"/>
          </a:xfrm>
        </p:spPr>
        <p:txBody>
          <a:bodyPr/>
          <a:lstStyle>
            <a:lvl1pPr algn="l">
              <a:defRPr sz="4400">
                <a:solidFill>
                  <a:schemeClr val="bg1">
                    <a:lumMod val="95000"/>
                  </a:schemeClr>
                </a:solidFill>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7201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4245" indent="0">
              <a:buNone/>
              <a:defRPr sz="2133">
                <a:solidFill>
                  <a:schemeClr val="tx1">
                    <a:tint val="75000"/>
                  </a:schemeClr>
                </a:solidFill>
              </a:defRPr>
            </a:lvl2pPr>
            <a:lvl3pPr marL="1088490" indent="0">
              <a:buNone/>
              <a:defRPr sz="1867">
                <a:solidFill>
                  <a:schemeClr val="tx1">
                    <a:tint val="75000"/>
                  </a:schemeClr>
                </a:solidFill>
              </a:defRPr>
            </a:lvl3pPr>
            <a:lvl4pPr marL="1632735" indent="0">
              <a:buNone/>
              <a:defRPr sz="1733">
                <a:solidFill>
                  <a:schemeClr val="tx1">
                    <a:tint val="75000"/>
                  </a:schemeClr>
                </a:solidFill>
              </a:defRPr>
            </a:lvl4pPr>
            <a:lvl5pPr marL="2176980" indent="0">
              <a:buNone/>
              <a:defRPr sz="1733">
                <a:solidFill>
                  <a:schemeClr val="tx1">
                    <a:tint val="75000"/>
                  </a:schemeClr>
                </a:solidFill>
              </a:defRPr>
            </a:lvl5pPr>
            <a:lvl6pPr marL="2721224" indent="0">
              <a:buNone/>
              <a:defRPr sz="1733">
                <a:solidFill>
                  <a:schemeClr val="tx1">
                    <a:tint val="75000"/>
                  </a:schemeClr>
                </a:solidFill>
              </a:defRPr>
            </a:lvl6pPr>
            <a:lvl7pPr marL="3265469" indent="0">
              <a:buNone/>
              <a:defRPr sz="1733">
                <a:solidFill>
                  <a:schemeClr val="tx1">
                    <a:tint val="75000"/>
                  </a:schemeClr>
                </a:solidFill>
              </a:defRPr>
            </a:lvl7pPr>
            <a:lvl8pPr marL="3809714" indent="0">
              <a:buNone/>
              <a:defRPr sz="1733">
                <a:solidFill>
                  <a:schemeClr val="tx1">
                    <a:tint val="75000"/>
                  </a:schemeClr>
                </a:solidFill>
              </a:defRPr>
            </a:lvl8pPr>
            <a:lvl9pPr marL="4353959" indent="0">
              <a:buNone/>
              <a:defRPr sz="17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4559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784" y="1920875"/>
            <a:ext cx="8676216"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55202" y="1920875"/>
            <a:ext cx="8676217" cy="5430839"/>
          </a:xfrm>
        </p:spPr>
        <p:txBody>
          <a:bodyPr/>
          <a:lstStyle>
            <a:lvl1pPr>
              <a:defRPr sz="3333"/>
            </a:lvl1pPr>
            <a:lvl2pPr>
              <a:defRPr sz="2800"/>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1622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1"/>
          </a:xfrm>
        </p:spPr>
        <p:txBody>
          <a:bodyPr anchor="b"/>
          <a:lstStyle>
            <a:lvl1pPr marL="0" indent="0">
              <a:buNone/>
              <a:defRPr sz="2800" b="1"/>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800"/>
            </a:lvl1pPr>
            <a:lvl2pPr>
              <a:defRPr sz="2400"/>
            </a:lvl2pPr>
            <a:lvl3pPr>
              <a:defRPr sz="2133"/>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362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2539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8723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65131E-EFE6-4811-9C64-F3707C89457D}" type="datetimeFigureOut">
              <a:rPr lang="en-GB" smtClean="0"/>
              <a:t>27/07/2016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995255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867"/>
            </a:lvl1pPr>
            <a:lvl2pPr>
              <a:defRPr sz="3333"/>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0"/>
            <a:ext cx="4011084" cy="4691064"/>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714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867"/>
            </a:lvl1pPr>
            <a:lvl2pPr marL="544245" indent="0">
              <a:buNone/>
              <a:defRPr sz="3333"/>
            </a:lvl2pPr>
            <a:lvl3pPr marL="1088490" indent="0">
              <a:buNone/>
              <a:defRPr sz="2800"/>
            </a:lvl3pPr>
            <a:lvl4pPr marL="1632735" indent="0">
              <a:buNone/>
              <a:defRPr sz="2400"/>
            </a:lvl4pPr>
            <a:lvl5pPr marL="2176980" indent="0">
              <a:buNone/>
              <a:defRPr sz="2400"/>
            </a:lvl5pPr>
            <a:lvl6pPr marL="2721224" indent="0">
              <a:buNone/>
              <a:defRPr sz="2400"/>
            </a:lvl6pPr>
            <a:lvl7pPr marL="3265469" indent="0">
              <a:buNone/>
              <a:defRPr sz="2400"/>
            </a:lvl7pPr>
            <a:lvl8pPr marL="3809714" indent="0">
              <a:buNone/>
              <a:defRPr sz="2400"/>
            </a:lvl8pPr>
            <a:lvl9pPr marL="4353959" indent="0">
              <a:buNone/>
              <a:defRPr sz="2400"/>
            </a:lvl9pPr>
          </a:lstStyle>
          <a:p>
            <a:endParaRPr lang="en-US"/>
          </a:p>
        </p:txBody>
      </p:sp>
      <p:sp>
        <p:nvSpPr>
          <p:cNvPr id="4" name="Text Placeholder 3"/>
          <p:cNvSpPr>
            <a:spLocks noGrp="1"/>
          </p:cNvSpPr>
          <p:nvPr>
            <p:ph type="body" sz="half" idx="2"/>
          </p:nvPr>
        </p:nvSpPr>
        <p:spPr>
          <a:xfrm>
            <a:off x="2389717" y="5367339"/>
            <a:ext cx="7315200" cy="804861"/>
          </a:xfrm>
        </p:spPr>
        <p:txBody>
          <a:bodyPr/>
          <a:lstStyle>
            <a:lvl1pPr marL="0" indent="0">
              <a:buNone/>
              <a:defRPr sz="1733"/>
            </a:lvl1pPr>
            <a:lvl2pPr marL="544245" indent="0">
              <a:buNone/>
              <a:defRPr sz="1467"/>
            </a:lvl2pPr>
            <a:lvl3pPr marL="1088490" indent="0">
              <a:buNone/>
              <a:defRPr sz="1200"/>
            </a:lvl3pPr>
            <a:lvl4pPr marL="1632735" indent="0">
              <a:buNone/>
              <a:defRPr sz="1067"/>
            </a:lvl4pPr>
            <a:lvl5pPr marL="2176980" indent="0">
              <a:buNone/>
              <a:defRPr sz="1067"/>
            </a:lvl5pPr>
            <a:lvl6pPr marL="2721224" indent="0">
              <a:buNone/>
              <a:defRPr sz="1067"/>
            </a:lvl6pPr>
            <a:lvl7pPr marL="3265469" indent="0">
              <a:buNone/>
              <a:defRPr sz="1067"/>
            </a:lvl7pPr>
            <a:lvl8pPr marL="3809714" indent="0">
              <a:buNone/>
              <a:defRPr sz="1067"/>
            </a:lvl8pPr>
            <a:lvl9pPr marL="4353959"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8479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0649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3566" y="330201"/>
            <a:ext cx="4387851" cy="702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786" y="330201"/>
            <a:ext cx="12964583" cy="702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8422DD-A41A-4E5D-8029-9F7A4091C193}" type="datetimeFigureOut">
              <a:rPr lang="en-US" smtClean="0">
                <a:solidFill>
                  <a:prstClr val="white"/>
                </a:solidFill>
              </a:rPr>
              <a:pPr/>
              <a:t>7/27/2016</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20561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65131E-EFE6-4811-9C64-F3707C89457D}" type="datetimeFigureOut">
              <a:rPr lang="en-GB" smtClean="0"/>
              <a:t>27/07/2016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13410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65131E-EFE6-4811-9C64-F3707C89457D}" type="datetimeFigureOut">
              <a:rPr lang="en-GB" smtClean="0"/>
              <a:t>27/07/2016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300963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D65131E-EFE6-4811-9C64-F3707C89457D}" type="datetimeFigureOut">
              <a:rPr lang="en-GB" smtClean="0"/>
              <a:t>27/07/2016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410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5131E-EFE6-4811-9C64-F3707C89457D}" type="datetimeFigureOut">
              <a:rPr lang="en-GB" smtClean="0"/>
              <a:t>27/07/2016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386899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27/07/2016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114321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65131E-EFE6-4811-9C64-F3707C89457D}" type="datetimeFigureOut">
              <a:rPr lang="en-GB" smtClean="0"/>
              <a:t>27/07/2016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4E2CB0D-6F46-41BB-AFD2-C9619E54E842}" type="slidenum">
              <a:rPr lang="en-GB" smtClean="0"/>
              <a:t>‹#›</a:t>
            </a:fld>
            <a:endParaRPr lang="en-GB"/>
          </a:p>
        </p:txBody>
      </p:sp>
    </p:spTree>
    <p:extLst>
      <p:ext uri="{BB962C8B-B14F-4D97-AF65-F5344CB8AC3E}">
        <p14:creationId xmlns:p14="http://schemas.microsoft.com/office/powerpoint/2010/main" val="2761274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5131E-EFE6-4811-9C64-F3707C89457D}" type="datetimeFigureOut">
              <a:rPr lang="en-GB" smtClean="0"/>
              <a:t>27/07/2016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2CB0D-6F46-41BB-AFD2-C9619E54E842}" type="slidenum">
              <a:rPr lang="en-GB" smtClean="0"/>
              <a:t>‹#›</a:t>
            </a:fld>
            <a:endParaRPr lang="en-GB"/>
          </a:p>
        </p:txBody>
      </p:sp>
    </p:spTree>
    <p:extLst>
      <p:ext uri="{BB962C8B-B14F-4D97-AF65-F5344CB8AC3E}">
        <p14:creationId xmlns:p14="http://schemas.microsoft.com/office/powerpoint/2010/main" val="25837164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2"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1041400" cy="365125"/>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EB271C1C-1F53-4CEA-96DE-8E67EBA31500}" type="datetime1">
              <a:rPr lang="en-GB" smtClean="0">
                <a:solidFill>
                  <a:prstClr val="white"/>
                </a:solidFill>
              </a:rPr>
              <a:t>27/07/2016</a:t>
            </a:fld>
            <a:endParaRPr lang="en-US" dirty="0">
              <a:solidFill>
                <a:prstClr val="white"/>
              </a:solidFill>
            </a:endParaRPr>
          </a:p>
        </p:txBody>
      </p:sp>
      <p:sp>
        <p:nvSpPr>
          <p:cNvPr id="5" name="Footer Placeholder 4"/>
          <p:cNvSpPr>
            <a:spLocks noGrp="1"/>
          </p:cNvSpPr>
          <p:nvPr>
            <p:ph type="ftr" sz="quarter" idx="3"/>
          </p:nvPr>
        </p:nvSpPr>
        <p:spPr>
          <a:xfrm>
            <a:off x="1651002" y="6356353"/>
            <a:ext cx="9334500" cy="365125"/>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2" y="6356353"/>
            <a:ext cx="596900" cy="365125"/>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871609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r" defTabSz="81636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38" indent="-306138" algn="l" defTabSz="81636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299" indent="-255115" algn="l" defTabSz="81636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60" indent="-204092" algn="l" defTabSz="81636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44"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27" indent="-204092" algn="l" defTabSz="81636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10"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194"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378"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562" indent="-204092" algn="l" defTabSz="81636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68" rtl="0" eaLnBrk="1" latinLnBrk="0" hangingPunct="1">
        <a:defRPr sz="1600" kern="1200">
          <a:solidFill>
            <a:schemeClr val="tx1"/>
          </a:solidFill>
          <a:latin typeface="+mn-lt"/>
          <a:ea typeface="+mn-ea"/>
          <a:cs typeface="+mn-cs"/>
        </a:defRPr>
      </a:lvl1pPr>
      <a:lvl2pPr marL="408184" algn="l" defTabSz="816368" rtl="0" eaLnBrk="1" latinLnBrk="0" hangingPunct="1">
        <a:defRPr sz="1600" kern="1200">
          <a:solidFill>
            <a:schemeClr val="tx1"/>
          </a:solidFill>
          <a:latin typeface="+mn-lt"/>
          <a:ea typeface="+mn-ea"/>
          <a:cs typeface="+mn-cs"/>
        </a:defRPr>
      </a:lvl2pPr>
      <a:lvl3pPr marL="816368" algn="l" defTabSz="816368" rtl="0" eaLnBrk="1" latinLnBrk="0" hangingPunct="1">
        <a:defRPr sz="1600" kern="1200">
          <a:solidFill>
            <a:schemeClr val="tx1"/>
          </a:solidFill>
          <a:latin typeface="+mn-lt"/>
          <a:ea typeface="+mn-ea"/>
          <a:cs typeface="+mn-cs"/>
        </a:defRPr>
      </a:lvl3pPr>
      <a:lvl4pPr marL="1224551" algn="l" defTabSz="816368" rtl="0" eaLnBrk="1" latinLnBrk="0" hangingPunct="1">
        <a:defRPr sz="1600" kern="1200">
          <a:solidFill>
            <a:schemeClr val="tx1"/>
          </a:solidFill>
          <a:latin typeface="+mn-lt"/>
          <a:ea typeface="+mn-ea"/>
          <a:cs typeface="+mn-cs"/>
        </a:defRPr>
      </a:lvl4pPr>
      <a:lvl5pPr marL="1632735" algn="l" defTabSz="816368" rtl="0" eaLnBrk="1" latinLnBrk="0" hangingPunct="1">
        <a:defRPr sz="1600" kern="1200">
          <a:solidFill>
            <a:schemeClr val="tx1"/>
          </a:solidFill>
          <a:latin typeface="+mn-lt"/>
          <a:ea typeface="+mn-ea"/>
          <a:cs typeface="+mn-cs"/>
        </a:defRPr>
      </a:lvl5pPr>
      <a:lvl6pPr marL="2040918" algn="l" defTabSz="816368" rtl="0" eaLnBrk="1" latinLnBrk="0" hangingPunct="1">
        <a:defRPr sz="1600" kern="1200">
          <a:solidFill>
            <a:schemeClr val="tx1"/>
          </a:solidFill>
          <a:latin typeface="+mn-lt"/>
          <a:ea typeface="+mn-ea"/>
          <a:cs typeface="+mn-cs"/>
        </a:defRPr>
      </a:lvl6pPr>
      <a:lvl7pPr marL="2449102" algn="l" defTabSz="816368" rtl="0" eaLnBrk="1" latinLnBrk="0" hangingPunct="1">
        <a:defRPr sz="1600" kern="1200">
          <a:solidFill>
            <a:schemeClr val="tx1"/>
          </a:solidFill>
          <a:latin typeface="+mn-lt"/>
          <a:ea typeface="+mn-ea"/>
          <a:cs typeface="+mn-cs"/>
        </a:defRPr>
      </a:lvl7pPr>
      <a:lvl8pPr marL="2857286" algn="l" defTabSz="816368" rtl="0" eaLnBrk="1" latinLnBrk="0" hangingPunct="1">
        <a:defRPr sz="1600" kern="1200">
          <a:solidFill>
            <a:schemeClr val="tx1"/>
          </a:solidFill>
          <a:latin typeface="+mn-lt"/>
          <a:ea typeface="+mn-ea"/>
          <a:cs typeface="+mn-cs"/>
        </a:defRPr>
      </a:lvl8pPr>
      <a:lvl9pPr marL="3265469" algn="l" defTabSz="816368"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2001" y="127001"/>
            <a:ext cx="8496300" cy="698500"/>
          </a:xfrm>
          <a:prstGeom prst="rect">
            <a:avLst/>
          </a:prstGeom>
        </p:spPr>
        <p:txBody>
          <a:bodyPr vert="horz" lIns="81639" tIns="40819" rIns="81639" bIns="40819" rtlCol="0" anchor="ctr">
            <a:noAutofit/>
          </a:bodyPr>
          <a:lstStyle/>
          <a:p>
            <a:r>
              <a:rPr lang="en-US" dirty="0"/>
              <a:t>Click to edit Master title style</a:t>
            </a:r>
          </a:p>
        </p:txBody>
      </p:sp>
      <p:sp>
        <p:nvSpPr>
          <p:cNvPr id="3" name="Text Placeholder 2"/>
          <p:cNvSpPr>
            <a:spLocks noGrp="1"/>
          </p:cNvSpPr>
          <p:nvPr>
            <p:ph type="body" idx="1"/>
          </p:nvPr>
        </p:nvSpPr>
        <p:spPr>
          <a:xfrm>
            <a:off x="609600" y="1079501"/>
            <a:ext cx="10972800" cy="5270500"/>
          </a:xfrm>
          <a:prstGeom prst="rect">
            <a:avLst/>
          </a:prstGeom>
        </p:spPr>
        <p:txBody>
          <a:bodyPr vert="horz" lIns="81639" tIns="40819" rIns="81639" bIns="408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1041400" cy="365125"/>
          </a:xfrm>
          <a:prstGeom prst="rect">
            <a:avLst/>
          </a:prstGeom>
        </p:spPr>
        <p:txBody>
          <a:bodyPr vert="horz" lIns="81639" tIns="40819" rIns="81639" bIns="40819" rtlCol="0" anchor="ctr"/>
          <a:lstStyle>
            <a:lvl1pPr algn="l">
              <a:defRPr sz="1467">
                <a:solidFill>
                  <a:schemeClr val="bg1"/>
                </a:solidFill>
                <a:latin typeface="Arial" pitchFamily="34" charset="0"/>
                <a:cs typeface="Arial" pitchFamily="34" charset="0"/>
              </a:defRPr>
            </a:lvl1pPr>
          </a:lstStyle>
          <a:p>
            <a:fld id="{0D8422DD-A41A-4E5D-8029-9F7A4091C193}" type="datetimeFigureOut">
              <a:rPr lang="en-US" smtClean="0">
                <a:solidFill>
                  <a:prstClr val="white"/>
                </a:solidFill>
              </a:rPr>
              <a:pPr/>
              <a:t>7/27/2016</a:t>
            </a:fld>
            <a:endParaRPr lang="en-US" dirty="0">
              <a:solidFill>
                <a:prstClr val="white"/>
              </a:solidFill>
            </a:endParaRPr>
          </a:p>
        </p:txBody>
      </p:sp>
      <p:sp>
        <p:nvSpPr>
          <p:cNvPr id="5" name="Footer Placeholder 4"/>
          <p:cNvSpPr>
            <a:spLocks noGrp="1"/>
          </p:cNvSpPr>
          <p:nvPr>
            <p:ph type="ftr" sz="quarter" idx="3"/>
          </p:nvPr>
        </p:nvSpPr>
        <p:spPr>
          <a:xfrm>
            <a:off x="1651001" y="6356351"/>
            <a:ext cx="9334500" cy="365125"/>
          </a:xfrm>
          <a:prstGeom prst="rect">
            <a:avLst/>
          </a:prstGeom>
        </p:spPr>
        <p:txBody>
          <a:bodyPr vert="horz" lIns="81639" tIns="40819" rIns="81639" bIns="40819" rtlCol="0" anchor="ctr"/>
          <a:lstStyle>
            <a:lvl1pPr algn="ctr">
              <a:defRPr sz="1467">
                <a:solidFill>
                  <a:schemeClr val="bg1"/>
                </a:solidFill>
                <a:latin typeface="Arial" pitchFamily="34" charset="0"/>
                <a:cs typeface="Arial" pitchFamily="34" charset="0"/>
              </a:defRPr>
            </a:lvl1pPr>
          </a:lstStyle>
          <a:p>
            <a:endParaRPr lang="en-US">
              <a:solidFill>
                <a:prstClr val="white"/>
              </a:solidFill>
            </a:endParaRPr>
          </a:p>
        </p:txBody>
      </p:sp>
      <p:sp>
        <p:nvSpPr>
          <p:cNvPr id="6" name="Slide Number Placeholder 5"/>
          <p:cNvSpPr>
            <a:spLocks noGrp="1"/>
          </p:cNvSpPr>
          <p:nvPr>
            <p:ph type="sldNum" sz="quarter" idx="4"/>
          </p:nvPr>
        </p:nvSpPr>
        <p:spPr>
          <a:xfrm>
            <a:off x="10985501" y="6356351"/>
            <a:ext cx="596900" cy="365125"/>
          </a:xfrm>
          <a:prstGeom prst="rect">
            <a:avLst/>
          </a:prstGeom>
        </p:spPr>
        <p:txBody>
          <a:bodyPr vert="horz" lIns="81639" tIns="40819" rIns="81639" bIns="40819" rtlCol="0" anchor="ctr"/>
          <a:lstStyle>
            <a:lvl1pPr algn="r">
              <a:defRPr sz="1467">
                <a:solidFill>
                  <a:schemeClr val="bg1"/>
                </a:solidFill>
                <a:latin typeface="Arial" pitchFamily="34" charset="0"/>
                <a:cs typeface="Arial" pitchFamily="34" charset="0"/>
              </a:defRPr>
            </a:lvl1pPr>
          </a:lstStyle>
          <a:p>
            <a:fld id="{696E8FB5-F7ED-4E90-B5C1-958EB4BE69F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668323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1088490" rtl="0" eaLnBrk="1" latinLnBrk="0" hangingPunct="1">
        <a:spcBef>
          <a:spcPct val="0"/>
        </a:spcBef>
        <a:buNone/>
        <a:defRPr sz="4000" b="1" kern="1200">
          <a:solidFill>
            <a:schemeClr val="tx1"/>
          </a:solidFill>
          <a:latin typeface="Arial" pitchFamily="34" charset="0"/>
          <a:ea typeface="+mj-ea"/>
          <a:cs typeface="Arial" pitchFamily="34" charset="0"/>
        </a:defRPr>
      </a:lvl1pPr>
    </p:titleStyle>
    <p:bodyStyle>
      <a:lvl1pPr marL="408184" indent="-408184" algn="l" defTabSz="1088490" rtl="0" eaLnBrk="1" latinLnBrk="0" hangingPunct="1">
        <a:spcBef>
          <a:spcPct val="20000"/>
        </a:spcBef>
        <a:buFont typeface="Arial" pitchFamily="34" charset="0"/>
        <a:buChar char="•"/>
        <a:defRPr sz="3867" kern="1200">
          <a:solidFill>
            <a:schemeClr val="tx1"/>
          </a:solidFill>
          <a:latin typeface="Arial" pitchFamily="34" charset="0"/>
          <a:ea typeface="+mn-ea"/>
          <a:cs typeface="Arial" pitchFamily="34" charset="0"/>
        </a:defRPr>
      </a:lvl1pPr>
      <a:lvl2pPr marL="884398" indent="-340153" algn="l" defTabSz="1088490" rtl="0" eaLnBrk="1" latinLnBrk="0" hangingPunct="1">
        <a:spcBef>
          <a:spcPct val="20000"/>
        </a:spcBef>
        <a:buFont typeface="Arial" pitchFamily="34" charset="0"/>
        <a:buChar char="–"/>
        <a:defRPr sz="3333" kern="1200">
          <a:solidFill>
            <a:schemeClr val="tx1"/>
          </a:solidFill>
          <a:latin typeface="Arial" pitchFamily="34" charset="0"/>
          <a:ea typeface="+mn-ea"/>
          <a:cs typeface="Arial" pitchFamily="34" charset="0"/>
        </a:defRPr>
      </a:lvl2pPr>
      <a:lvl3pPr marL="1360613" indent="-272123" algn="l" defTabSz="108849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3pPr>
      <a:lvl4pPr marL="1904858"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4pPr>
      <a:lvl5pPr marL="2449103" indent="-272123" algn="l" defTabSz="108849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5pPr>
      <a:lvl6pPr marL="2993346"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59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37"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08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490" rtl="0" eaLnBrk="1" latinLnBrk="0" hangingPunct="1">
        <a:defRPr sz="2133" kern="1200">
          <a:solidFill>
            <a:schemeClr val="tx1"/>
          </a:solidFill>
          <a:latin typeface="+mn-lt"/>
          <a:ea typeface="+mn-ea"/>
          <a:cs typeface="+mn-cs"/>
        </a:defRPr>
      </a:lvl1pPr>
      <a:lvl2pPr marL="544245" algn="l" defTabSz="1088490" rtl="0" eaLnBrk="1" latinLnBrk="0" hangingPunct="1">
        <a:defRPr sz="2133" kern="1200">
          <a:solidFill>
            <a:schemeClr val="tx1"/>
          </a:solidFill>
          <a:latin typeface="+mn-lt"/>
          <a:ea typeface="+mn-ea"/>
          <a:cs typeface="+mn-cs"/>
        </a:defRPr>
      </a:lvl2pPr>
      <a:lvl3pPr marL="1088490" algn="l" defTabSz="1088490" rtl="0" eaLnBrk="1" latinLnBrk="0" hangingPunct="1">
        <a:defRPr sz="2133" kern="1200">
          <a:solidFill>
            <a:schemeClr val="tx1"/>
          </a:solidFill>
          <a:latin typeface="+mn-lt"/>
          <a:ea typeface="+mn-ea"/>
          <a:cs typeface="+mn-cs"/>
        </a:defRPr>
      </a:lvl3pPr>
      <a:lvl4pPr marL="1632735" algn="l" defTabSz="1088490" rtl="0" eaLnBrk="1" latinLnBrk="0" hangingPunct="1">
        <a:defRPr sz="2133" kern="1200">
          <a:solidFill>
            <a:schemeClr val="tx1"/>
          </a:solidFill>
          <a:latin typeface="+mn-lt"/>
          <a:ea typeface="+mn-ea"/>
          <a:cs typeface="+mn-cs"/>
        </a:defRPr>
      </a:lvl4pPr>
      <a:lvl5pPr marL="2176980" algn="l" defTabSz="1088490" rtl="0" eaLnBrk="1" latinLnBrk="0" hangingPunct="1">
        <a:defRPr sz="2133" kern="1200">
          <a:solidFill>
            <a:schemeClr val="tx1"/>
          </a:solidFill>
          <a:latin typeface="+mn-lt"/>
          <a:ea typeface="+mn-ea"/>
          <a:cs typeface="+mn-cs"/>
        </a:defRPr>
      </a:lvl5pPr>
      <a:lvl6pPr marL="2721224" algn="l" defTabSz="1088490" rtl="0" eaLnBrk="1" latinLnBrk="0" hangingPunct="1">
        <a:defRPr sz="2133" kern="1200">
          <a:solidFill>
            <a:schemeClr val="tx1"/>
          </a:solidFill>
          <a:latin typeface="+mn-lt"/>
          <a:ea typeface="+mn-ea"/>
          <a:cs typeface="+mn-cs"/>
        </a:defRPr>
      </a:lvl6pPr>
      <a:lvl7pPr marL="3265469" algn="l" defTabSz="1088490" rtl="0" eaLnBrk="1" latinLnBrk="0" hangingPunct="1">
        <a:defRPr sz="2133" kern="1200">
          <a:solidFill>
            <a:schemeClr val="tx1"/>
          </a:solidFill>
          <a:latin typeface="+mn-lt"/>
          <a:ea typeface="+mn-ea"/>
          <a:cs typeface="+mn-cs"/>
        </a:defRPr>
      </a:lvl7pPr>
      <a:lvl8pPr marL="3809714" algn="l" defTabSz="1088490" rtl="0" eaLnBrk="1" latinLnBrk="0" hangingPunct="1">
        <a:defRPr sz="2133" kern="1200">
          <a:solidFill>
            <a:schemeClr val="tx1"/>
          </a:solidFill>
          <a:latin typeface="+mn-lt"/>
          <a:ea typeface="+mn-ea"/>
          <a:cs typeface="+mn-cs"/>
        </a:defRPr>
      </a:lvl8pPr>
      <a:lvl9pPr marL="4353959" algn="l" defTabSz="1088490"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xml"/><Relationship Id="rId7" Type="http://schemas.openxmlformats.org/officeDocument/2006/relationships/image" Target="../media/image2.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jpe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FOURIER ANALYSIS </a:t>
            </a:r>
            <a:br>
              <a:rPr lang="en-GB" dirty="0"/>
            </a:br>
            <a:r>
              <a:rPr lang="en-GB" dirty="0"/>
              <a:t>OF NUMERICAL INTEGRATION IN MONTE CARLO RENDERING</a:t>
            </a:r>
          </a:p>
        </p:txBody>
      </p:sp>
      <p:sp>
        <p:nvSpPr>
          <p:cNvPr id="3" name="Subtitle 2"/>
          <p:cNvSpPr>
            <a:spLocks noGrp="1"/>
          </p:cNvSpPr>
          <p:nvPr>
            <p:ph type="subTitle" idx="1"/>
          </p:nvPr>
        </p:nvSpPr>
        <p:spPr>
          <a:xfrm>
            <a:off x="1524000" y="4262196"/>
            <a:ext cx="9144000" cy="1655762"/>
          </a:xfrm>
        </p:spPr>
        <p:txBody>
          <a:bodyPr/>
          <a:lstStyle/>
          <a:p>
            <a:r>
              <a:rPr lang="en-GB" dirty="0"/>
              <a:t>        Kartic Subr                              </a:t>
            </a:r>
            <a:r>
              <a:rPr lang="en-GB" dirty="0" err="1"/>
              <a:t>Gurprit</a:t>
            </a:r>
            <a:r>
              <a:rPr lang="en-GB" dirty="0"/>
              <a:t> Singh                   </a:t>
            </a:r>
            <a:r>
              <a:rPr lang="en-GB" dirty="0" err="1"/>
              <a:t>Wojciech</a:t>
            </a:r>
            <a:r>
              <a:rPr lang="en-GB" dirty="0"/>
              <a:t> </a:t>
            </a:r>
            <a:r>
              <a:rPr lang="en-GB" dirty="0" err="1"/>
              <a:t>Jarosz</a:t>
            </a:r>
            <a:endParaRPr lang="en-GB" dirty="0"/>
          </a:p>
          <a:p>
            <a:r>
              <a:rPr lang="en-GB" sz="2000" dirty="0"/>
              <a:t>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051" y="5155362"/>
            <a:ext cx="1867304" cy="3955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6" y="5155362"/>
            <a:ext cx="1000124" cy="762596"/>
          </a:xfrm>
          <a:prstGeom prst="rect">
            <a:avLst/>
          </a:prstGeom>
        </p:spPr>
      </p:pic>
      <p:sp>
        <p:nvSpPr>
          <p:cNvPr id="8" name="Rectangle 7"/>
          <p:cNvSpPr/>
          <p:nvPr/>
        </p:nvSpPr>
        <p:spPr>
          <a:xfrm>
            <a:off x="1464564" y="4656492"/>
            <a:ext cx="3328796" cy="369332"/>
          </a:xfrm>
          <a:prstGeom prst="rect">
            <a:avLst/>
          </a:prstGeom>
        </p:spPr>
        <p:txBody>
          <a:bodyPr wrap="none">
            <a:spAutoFit/>
          </a:bodyPr>
          <a:lstStyle/>
          <a:p>
            <a:r>
              <a:rPr lang="en-GB" dirty="0"/>
              <a:t>Heriot Watt University, Edinburgh</a:t>
            </a:r>
          </a:p>
        </p:txBody>
      </p:sp>
      <p:sp>
        <p:nvSpPr>
          <p:cNvPr id="9" name="Rectangle 8"/>
          <p:cNvSpPr/>
          <p:nvPr/>
        </p:nvSpPr>
        <p:spPr>
          <a:xfrm>
            <a:off x="5504685" y="4656492"/>
            <a:ext cx="1963679" cy="369332"/>
          </a:xfrm>
          <a:prstGeom prst="rect">
            <a:avLst/>
          </a:prstGeom>
        </p:spPr>
        <p:txBody>
          <a:bodyPr wrap="none">
            <a:spAutoFit/>
          </a:bodyPr>
          <a:lstStyle/>
          <a:p>
            <a:r>
              <a:rPr lang="en-GB" dirty="0"/>
              <a:t>Dartmouth College</a:t>
            </a:r>
          </a:p>
        </p:txBody>
      </p:sp>
      <p:sp>
        <p:nvSpPr>
          <p:cNvPr id="10" name="Rectangle 9"/>
          <p:cNvSpPr/>
          <p:nvPr/>
        </p:nvSpPr>
        <p:spPr>
          <a:xfrm>
            <a:off x="8590785" y="4656492"/>
            <a:ext cx="1963679" cy="369332"/>
          </a:xfrm>
          <a:prstGeom prst="rect">
            <a:avLst/>
          </a:prstGeom>
        </p:spPr>
        <p:txBody>
          <a:bodyPr wrap="none">
            <a:spAutoFit/>
          </a:bodyPr>
          <a:lstStyle/>
          <a:p>
            <a:r>
              <a:rPr lang="en-GB" dirty="0"/>
              <a:t>Dartmouth College</a:t>
            </a:r>
          </a:p>
        </p:txBody>
      </p:sp>
      <p:graphicFrame>
        <p:nvGraphicFramePr>
          <p:cNvPr id="12" name="Object 11"/>
          <p:cNvGraphicFramePr>
            <a:graphicFrameLocks noChangeAspect="1"/>
          </p:cNvGraphicFramePr>
          <p:nvPr>
            <p:extLst>
              <p:ext uri="{D42A27DB-BD31-4B8C-83A1-F6EECF244321}">
                <p14:modId xmlns:p14="http://schemas.microsoft.com/office/powerpoint/2010/main" val="1400124194"/>
              </p:ext>
            </p:extLst>
          </p:nvPr>
        </p:nvGraphicFramePr>
        <p:xfrm>
          <a:off x="5796225" y="5063483"/>
          <a:ext cx="1191356" cy="447116"/>
        </p:xfrm>
        <a:graphic>
          <a:graphicData uri="http://schemas.openxmlformats.org/presentationml/2006/ole">
            <mc:AlternateContent xmlns:mc="http://schemas.openxmlformats.org/markup-compatibility/2006">
              <mc:Choice xmlns:v="urn:schemas-microsoft-com:vml" Requires="v">
                <p:oleObj spid="_x0000_s1031" name="Acrobat Document" r:id="rId6" imgW="7943299" imgH="2980932" progId="AcroExch.Document.11">
                  <p:embed/>
                </p:oleObj>
              </mc:Choice>
              <mc:Fallback>
                <p:oleObj name="Acrobat Document" r:id="rId6" imgW="7943299" imgH="2980932" progId="AcroExch.Document.11">
                  <p:embed/>
                  <p:pic>
                    <p:nvPicPr>
                      <p:cNvPr id="0" name=""/>
                      <p:cNvPicPr/>
                      <p:nvPr/>
                    </p:nvPicPr>
                    <p:blipFill>
                      <a:blip r:embed="rId7"/>
                      <a:stretch>
                        <a:fillRect/>
                      </a:stretch>
                    </p:blipFill>
                    <p:spPr>
                      <a:xfrm>
                        <a:off x="5796225" y="5063483"/>
                        <a:ext cx="1191356" cy="447116"/>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153687310"/>
              </p:ext>
            </p:extLst>
          </p:nvPr>
        </p:nvGraphicFramePr>
        <p:xfrm>
          <a:off x="8916758" y="5040349"/>
          <a:ext cx="1191356" cy="447116"/>
        </p:xfrm>
        <a:graphic>
          <a:graphicData uri="http://schemas.openxmlformats.org/presentationml/2006/ole">
            <mc:AlternateContent xmlns:mc="http://schemas.openxmlformats.org/markup-compatibility/2006">
              <mc:Choice xmlns:v="urn:schemas-microsoft-com:vml" Requires="v">
                <p:oleObj spid="_x0000_s1032" name="Acrobat Document" r:id="rId8" imgW="7943299" imgH="2980932" progId="AcroExch.Document.11">
                  <p:embed/>
                </p:oleObj>
              </mc:Choice>
              <mc:Fallback>
                <p:oleObj name="Acrobat Document" r:id="rId8" imgW="7943299" imgH="2980932" progId="AcroExch.Document.11">
                  <p:embed/>
                  <p:pic>
                    <p:nvPicPr>
                      <p:cNvPr id="12" name="Object 11"/>
                      <p:cNvPicPr/>
                      <p:nvPr/>
                    </p:nvPicPr>
                    <p:blipFill>
                      <a:blip r:embed="rId7"/>
                      <a:stretch>
                        <a:fillRect/>
                      </a:stretch>
                    </p:blipFill>
                    <p:spPr>
                      <a:xfrm>
                        <a:off x="8916758" y="5040349"/>
                        <a:ext cx="1191356" cy="447116"/>
                      </a:xfrm>
                      <a:prstGeom prst="rect">
                        <a:avLst/>
                      </a:prstGeom>
                    </p:spPr>
                  </p:pic>
                </p:oleObj>
              </mc:Fallback>
            </mc:AlternateContent>
          </a:graphicData>
        </a:graphic>
      </p:graphicFrame>
    </p:spTree>
    <p:extLst>
      <p:ext uri="{BB962C8B-B14F-4D97-AF65-F5344CB8AC3E}">
        <p14:creationId xmlns:p14="http://schemas.microsoft.com/office/powerpoint/2010/main" val="401791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58" y="365125"/>
            <a:ext cx="10515600" cy="1325563"/>
          </a:xfrm>
        </p:spPr>
        <p:txBody>
          <a:bodyPr/>
          <a:lstStyle/>
          <a:p>
            <a:r>
              <a:rPr lang="en-GB" dirty="0"/>
              <a:t>Radiometric fidelity improves photorealism</a:t>
            </a:r>
          </a:p>
        </p:txBody>
      </p:sp>
      <p:pic>
        <p:nvPicPr>
          <p:cNvPr id="12" name="Picture 4" descr="http://www.colourbox.com/preview/3376461-405692-fresh-grapes-and-red-apple-isolated-on-a-black-background.jpg"/>
          <p:cNvPicPr>
            <a:picLocks noChangeAspect="1" noChangeArrowheads="1"/>
          </p:cNvPicPr>
          <p:nvPr/>
        </p:nvPicPr>
        <p:blipFill>
          <a:blip r:embed="rId2"/>
          <a:srcRect/>
          <a:stretch>
            <a:fillRect/>
          </a:stretch>
        </p:blipFill>
        <p:spPr bwMode="auto">
          <a:xfrm>
            <a:off x="844306" y="2592954"/>
            <a:ext cx="3460528" cy="2307468"/>
          </a:xfrm>
          <a:prstGeom prst="rect">
            <a:avLst/>
          </a:prstGeom>
          <a:noFill/>
        </p:spPr>
      </p:pic>
      <p:pic>
        <p:nvPicPr>
          <p:cNvPr id="15" name="Picture 9"/>
          <p:cNvPicPr>
            <a:picLocks noChangeAspect="1" noChangeArrowheads="1"/>
          </p:cNvPicPr>
          <p:nvPr/>
        </p:nvPicPr>
        <p:blipFill>
          <a:blip r:embed="rId3"/>
          <a:srcRect r="2499"/>
          <a:stretch>
            <a:fillRect/>
          </a:stretch>
        </p:blipFill>
        <p:spPr bwMode="auto">
          <a:xfrm>
            <a:off x="4465569" y="2509375"/>
            <a:ext cx="2971800" cy="2219325"/>
          </a:xfrm>
          <a:prstGeom prst="rect">
            <a:avLst/>
          </a:prstGeom>
          <a:noFill/>
          <a:ln w="9525">
            <a:noFill/>
            <a:miter lim="800000"/>
            <a:headEnd/>
            <a:tailEnd/>
          </a:ln>
          <a:effectLst/>
        </p:spPr>
      </p:pic>
      <p:sp>
        <p:nvSpPr>
          <p:cNvPr id="16" name="Rectangle 11"/>
          <p:cNvSpPr>
            <a:spLocks noChangeArrowheads="1"/>
          </p:cNvSpPr>
          <p:nvPr/>
        </p:nvSpPr>
        <p:spPr bwMode="auto">
          <a:xfrm>
            <a:off x="6425353" y="4717159"/>
            <a:ext cx="1119174" cy="276999"/>
          </a:xfrm>
          <a:prstGeom prst="rect">
            <a:avLst/>
          </a:prstGeom>
          <a:noFill/>
          <a:ln w="9525">
            <a:noFill/>
            <a:miter lim="800000"/>
            <a:headEnd/>
            <a:tailEnd/>
          </a:ln>
          <a:effectLst/>
        </p:spPr>
        <p:txBody>
          <a:bodyPr wrap="square" anchor="ctr">
            <a:spAutoFit/>
          </a:bodyPr>
          <a:lstStyle/>
          <a:p>
            <a:r>
              <a:rPr lang="en-US" sz="1200" dirty="0"/>
              <a:t>Pedro Campos</a:t>
            </a:r>
          </a:p>
        </p:txBody>
      </p:sp>
      <p:sp>
        <p:nvSpPr>
          <p:cNvPr id="17" name="TextBox 16"/>
          <p:cNvSpPr txBox="1"/>
          <p:nvPr/>
        </p:nvSpPr>
        <p:spPr>
          <a:xfrm>
            <a:off x="5069424" y="2223622"/>
            <a:ext cx="1813510" cy="369332"/>
          </a:xfrm>
          <a:prstGeom prst="rect">
            <a:avLst/>
          </a:prstGeom>
          <a:noFill/>
        </p:spPr>
        <p:txBody>
          <a:bodyPr wrap="none" rtlCol="0">
            <a:spAutoFit/>
          </a:bodyPr>
          <a:lstStyle/>
          <a:p>
            <a:r>
              <a:rPr lang="en-US" dirty="0">
                <a:solidFill>
                  <a:schemeClr val="tx1">
                    <a:lumMod val="95000"/>
                  </a:schemeClr>
                </a:solidFill>
              </a:rPr>
              <a:t>manually painted</a:t>
            </a:r>
            <a:endParaRPr lang="en-GB" dirty="0">
              <a:solidFill>
                <a:schemeClr val="tx1">
                  <a:lumMod val="95000"/>
                </a:schemeClr>
              </a:solidFill>
            </a:endParaRPr>
          </a:p>
        </p:txBody>
      </p:sp>
      <p:sp>
        <p:nvSpPr>
          <p:cNvPr id="18" name="TextBox 17"/>
          <p:cNvSpPr txBox="1"/>
          <p:nvPr/>
        </p:nvSpPr>
        <p:spPr>
          <a:xfrm>
            <a:off x="1956371" y="2236181"/>
            <a:ext cx="1285352" cy="369332"/>
          </a:xfrm>
          <a:prstGeom prst="rect">
            <a:avLst/>
          </a:prstGeom>
          <a:noFill/>
        </p:spPr>
        <p:txBody>
          <a:bodyPr wrap="none" rtlCol="0">
            <a:spAutoFit/>
          </a:bodyPr>
          <a:lstStyle/>
          <a:p>
            <a:r>
              <a:rPr lang="en-US" dirty="0">
                <a:solidFill>
                  <a:schemeClr val="tx1">
                    <a:lumMod val="95000"/>
                  </a:schemeClr>
                </a:solidFill>
              </a:rPr>
              <a:t>photograph</a:t>
            </a:r>
            <a:endParaRPr lang="en-GB" dirty="0">
              <a:solidFill>
                <a:schemeClr val="tx1">
                  <a:lumMod val="95000"/>
                </a:schemeClr>
              </a:solidFill>
            </a:endParaRPr>
          </a:p>
        </p:txBody>
      </p:sp>
      <p:sp>
        <p:nvSpPr>
          <p:cNvPr id="19" name="Rectangle 18"/>
          <p:cNvSpPr>
            <a:spLocks noChangeArrowheads="1"/>
          </p:cNvSpPr>
          <p:nvPr/>
        </p:nvSpPr>
        <p:spPr bwMode="auto">
          <a:xfrm>
            <a:off x="2712969" y="4772582"/>
            <a:ext cx="1752600" cy="276999"/>
          </a:xfrm>
          <a:prstGeom prst="rect">
            <a:avLst/>
          </a:prstGeom>
          <a:noFill/>
          <a:ln w="9525">
            <a:noFill/>
            <a:miter lim="800000"/>
            <a:headEnd/>
            <a:tailEnd/>
          </a:ln>
          <a:effectLst/>
        </p:spPr>
        <p:txBody>
          <a:bodyPr anchor="ctr">
            <a:spAutoFit/>
          </a:bodyPr>
          <a:lstStyle/>
          <a:p>
            <a:r>
              <a:rPr lang="en-US" sz="1200" dirty="0"/>
              <a:t>Colourbox.com</a:t>
            </a:r>
          </a:p>
        </p:txBody>
      </p:sp>
      <p:sp>
        <p:nvSpPr>
          <p:cNvPr id="20" name="TextBox 19"/>
          <p:cNvSpPr txBox="1"/>
          <p:nvPr/>
        </p:nvSpPr>
        <p:spPr>
          <a:xfrm>
            <a:off x="8315271" y="2223622"/>
            <a:ext cx="2108591" cy="369332"/>
          </a:xfrm>
          <a:prstGeom prst="rect">
            <a:avLst/>
          </a:prstGeom>
          <a:noFill/>
        </p:spPr>
        <p:txBody>
          <a:bodyPr wrap="none" rtlCol="0">
            <a:spAutoFit/>
          </a:bodyPr>
          <a:lstStyle/>
          <a:p>
            <a:r>
              <a:rPr lang="en-US" dirty="0">
                <a:solidFill>
                  <a:schemeClr val="tx1">
                    <a:lumMod val="95000"/>
                  </a:schemeClr>
                </a:solidFill>
              </a:rPr>
              <a:t>computer generated</a:t>
            </a:r>
            <a:endParaRPr lang="en-GB" dirty="0">
              <a:solidFill>
                <a:schemeClr val="tx1">
                  <a:lumMod val="95000"/>
                </a:schemeClr>
              </a:solidFill>
            </a:endParaRPr>
          </a:p>
        </p:txBody>
      </p:sp>
      <p:pic>
        <p:nvPicPr>
          <p:cNvPr id="21" name="Picture 6" descr="https://encrypted-tbn2.gstatic.com/images?q=tbn:ANd9GcRHXD7QLlebHQjI862Qf_ix9rUeFEBSQ0vGTFS_S7L5Q0fgH7Qjcg"/>
          <p:cNvPicPr>
            <a:picLocks noChangeAspect="1" noChangeArrowheads="1"/>
          </p:cNvPicPr>
          <p:nvPr/>
        </p:nvPicPr>
        <p:blipFill>
          <a:blip r:embed="rId4"/>
          <a:srcRect/>
          <a:stretch>
            <a:fillRect/>
          </a:stretch>
        </p:blipFill>
        <p:spPr bwMode="auto">
          <a:xfrm>
            <a:off x="8529584" y="2652252"/>
            <a:ext cx="1735138" cy="2119313"/>
          </a:xfrm>
          <a:prstGeom prst="rect">
            <a:avLst/>
          </a:prstGeom>
          <a:noFill/>
        </p:spPr>
      </p:pic>
    </p:spTree>
    <p:extLst>
      <p:ext uri="{BB962C8B-B14F-4D97-AF65-F5344CB8AC3E}">
        <p14:creationId xmlns:p14="http://schemas.microsoft.com/office/powerpoint/2010/main" val="20365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Simulating the physics of light is challenging</a:t>
            </a:r>
          </a:p>
        </p:txBody>
      </p:sp>
      <p:grpSp>
        <p:nvGrpSpPr>
          <p:cNvPr id="4" name="Group 3"/>
          <p:cNvGrpSpPr/>
          <p:nvPr/>
        </p:nvGrpSpPr>
        <p:grpSpPr>
          <a:xfrm>
            <a:off x="1400571" y="1755671"/>
            <a:ext cx="2677974" cy="1891516"/>
            <a:chOff x="1143000" y="1600200"/>
            <a:chExt cx="6778625" cy="4787900"/>
          </a:xfrm>
        </p:grpSpPr>
        <p:pic>
          <p:nvPicPr>
            <p:cNvPr id="5" name="Picture 4"/>
            <p:cNvPicPr>
              <a:picLocks noChangeAspect="1" noChangeArrowheads="1"/>
            </p:cNvPicPr>
            <p:nvPr/>
          </p:nvPicPr>
          <p:blipFill>
            <a:blip r:embed="rId2" cstate="screen"/>
            <a:srcRect/>
            <a:stretch>
              <a:fillRect/>
            </a:stretch>
          </p:blipFill>
          <p:spPr bwMode="auto">
            <a:xfrm>
              <a:off x="1143000" y="1600200"/>
              <a:ext cx="3200400" cy="2403475"/>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screen"/>
            <a:srcRect/>
            <a:stretch>
              <a:fillRect/>
            </a:stretch>
          </p:blipFill>
          <p:spPr bwMode="auto">
            <a:xfrm>
              <a:off x="4724400" y="1600200"/>
              <a:ext cx="3197225" cy="233045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screen"/>
            <a:srcRect/>
            <a:stretch>
              <a:fillRect/>
            </a:stretch>
          </p:blipFill>
          <p:spPr bwMode="auto">
            <a:xfrm>
              <a:off x="2587625" y="3733800"/>
              <a:ext cx="3965575" cy="2654300"/>
            </a:xfrm>
            <a:prstGeom prst="rect">
              <a:avLst/>
            </a:prstGeom>
            <a:noFill/>
            <a:ln w="9525">
              <a:noFill/>
              <a:miter lim="800000"/>
              <a:headEnd/>
              <a:tailEnd/>
            </a:ln>
            <a:effectLst/>
          </p:spPr>
        </p:pic>
      </p:grpSp>
      <p:pic>
        <p:nvPicPr>
          <p:cNvPr id="8" name="Picture 4"/>
          <p:cNvPicPr>
            <a:picLocks noChangeAspect="1" noChangeArrowheads="1"/>
          </p:cNvPicPr>
          <p:nvPr/>
        </p:nvPicPr>
        <p:blipFill>
          <a:blip r:embed="rId5"/>
          <a:srcRect/>
          <a:stretch>
            <a:fillRect/>
          </a:stretch>
        </p:blipFill>
        <p:spPr bwMode="auto">
          <a:xfrm>
            <a:off x="4958849" y="1657460"/>
            <a:ext cx="1930509" cy="1531335"/>
          </a:xfrm>
          <a:prstGeom prst="rect">
            <a:avLst/>
          </a:prstGeom>
          <a:noFill/>
          <a:ln w="9525">
            <a:noFill/>
            <a:miter lim="800000"/>
            <a:headEnd/>
            <a:tailEnd/>
          </a:ln>
          <a:effectLst/>
        </p:spPr>
      </p:pic>
      <p:grpSp>
        <p:nvGrpSpPr>
          <p:cNvPr id="9" name="Group 8"/>
          <p:cNvGrpSpPr/>
          <p:nvPr/>
        </p:nvGrpSpPr>
        <p:grpSpPr>
          <a:xfrm>
            <a:off x="7958319" y="1594896"/>
            <a:ext cx="2551660" cy="1658422"/>
            <a:chOff x="6000760" y="1285866"/>
            <a:chExt cx="2857790" cy="1857388"/>
          </a:xfrm>
        </p:grpSpPr>
        <p:pic>
          <p:nvPicPr>
            <p:cNvPr id="10" name="Picture 5"/>
            <p:cNvPicPr>
              <a:picLocks noChangeAspect="1" noChangeArrowheads="1"/>
            </p:cNvPicPr>
            <p:nvPr/>
          </p:nvPicPr>
          <p:blipFill>
            <a:blip r:embed="rId6" cstate="screen"/>
            <a:srcRect/>
            <a:stretch>
              <a:fillRect/>
            </a:stretch>
          </p:blipFill>
          <p:spPr bwMode="auto">
            <a:xfrm>
              <a:off x="6000760" y="1285866"/>
              <a:ext cx="1452624" cy="1090600"/>
            </a:xfrm>
            <a:prstGeom prst="rect">
              <a:avLst/>
            </a:prstGeom>
            <a:noFill/>
            <a:ln w="9525">
              <a:noFill/>
              <a:miter lim="800000"/>
              <a:headEnd/>
              <a:tailEnd/>
            </a:ln>
            <a:effectLst/>
          </p:spPr>
        </p:pic>
        <p:pic>
          <p:nvPicPr>
            <p:cNvPr id="11" name="Picture 6"/>
            <p:cNvPicPr>
              <a:picLocks noChangeAspect="1" noChangeArrowheads="1"/>
            </p:cNvPicPr>
            <p:nvPr/>
          </p:nvPicPr>
          <p:blipFill>
            <a:blip r:embed="rId7" cstate="screen"/>
            <a:srcRect/>
            <a:stretch>
              <a:fillRect/>
            </a:stretch>
          </p:blipFill>
          <p:spPr bwMode="auto">
            <a:xfrm>
              <a:off x="7429520" y="2174838"/>
              <a:ext cx="1289712" cy="968416"/>
            </a:xfrm>
            <a:prstGeom prst="rect">
              <a:avLst/>
            </a:prstGeom>
            <a:noFill/>
            <a:ln w="9525">
              <a:noFill/>
              <a:miter lim="800000"/>
              <a:headEnd/>
              <a:tailEnd/>
            </a:ln>
            <a:effectLst/>
          </p:spPr>
        </p:pic>
        <p:pic>
          <p:nvPicPr>
            <p:cNvPr id="12" name="Picture 7"/>
            <p:cNvPicPr>
              <a:picLocks noChangeAspect="1" noChangeArrowheads="1"/>
            </p:cNvPicPr>
            <p:nvPr/>
          </p:nvPicPr>
          <p:blipFill>
            <a:blip r:embed="rId8" cstate="screen"/>
            <a:srcRect/>
            <a:stretch>
              <a:fillRect/>
            </a:stretch>
          </p:blipFill>
          <p:spPr bwMode="auto">
            <a:xfrm>
              <a:off x="6215074" y="2291364"/>
              <a:ext cx="1134722" cy="851890"/>
            </a:xfrm>
            <a:prstGeom prst="rect">
              <a:avLst/>
            </a:prstGeom>
            <a:noFill/>
            <a:ln w="9525">
              <a:noFill/>
              <a:miter lim="800000"/>
              <a:headEnd/>
              <a:tailEnd/>
            </a:ln>
            <a:effectLst/>
          </p:spPr>
        </p:pic>
        <p:pic>
          <p:nvPicPr>
            <p:cNvPr id="13" name="Picture 8"/>
            <p:cNvPicPr>
              <a:picLocks noChangeAspect="1" noChangeArrowheads="1"/>
            </p:cNvPicPr>
            <p:nvPr/>
          </p:nvPicPr>
          <p:blipFill>
            <a:blip r:embed="rId9" cstate="screen"/>
            <a:srcRect/>
            <a:stretch>
              <a:fillRect/>
            </a:stretch>
          </p:blipFill>
          <p:spPr bwMode="auto">
            <a:xfrm>
              <a:off x="7500958" y="1285866"/>
              <a:ext cx="1357592" cy="1088336"/>
            </a:xfrm>
            <a:prstGeom prst="rect">
              <a:avLst/>
            </a:prstGeom>
            <a:noFill/>
            <a:ln w="9525">
              <a:noFill/>
              <a:miter lim="800000"/>
              <a:headEnd/>
              <a:tailEnd/>
            </a:ln>
            <a:effectLst/>
          </p:spPr>
        </p:pic>
      </p:grpSp>
      <p:pic>
        <p:nvPicPr>
          <p:cNvPr id="14" name="Picture 4"/>
          <p:cNvPicPr>
            <a:picLocks noChangeAspect="1" noChangeArrowheads="1"/>
          </p:cNvPicPr>
          <p:nvPr/>
        </p:nvPicPr>
        <p:blipFill>
          <a:blip r:embed="rId10"/>
          <a:srcRect/>
          <a:stretch>
            <a:fillRect/>
          </a:stretch>
        </p:blipFill>
        <p:spPr bwMode="auto">
          <a:xfrm>
            <a:off x="7071700" y="3690672"/>
            <a:ext cx="3438279" cy="2535977"/>
          </a:xfrm>
          <a:prstGeom prst="rect">
            <a:avLst/>
          </a:prstGeom>
          <a:noFill/>
          <a:ln w="9525">
            <a:noFill/>
            <a:miter lim="800000"/>
            <a:headEnd/>
            <a:tailEnd/>
          </a:ln>
          <a:effectLst/>
        </p:spPr>
      </p:pic>
      <p:pic>
        <p:nvPicPr>
          <p:cNvPr id="15" name="Picture 8"/>
          <p:cNvPicPr>
            <a:picLocks noChangeAspect="1" noChangeArrowheads="1"/>
          </p:cNvPicPr>
          <p:nvPr/>
        </p:nvPicPr>
        <p:blipFill>
          <a:blip r:embed="rId11"/>
          <a:srcRect/>
          <a:stretch>
            <a:fillRect/>
          </a:stretch>
        </p:blipFill>
        <p:spPr bwMode="auto">
          <a:xfrm>
            <a:off x="2446353" y="3968534"/>
            <a:ext cx="3340623" cy="2230486"/>
          </a:xfrm>
          <a:prstGeom prst="rect">
            <a:avLst/>
          </a:prstGeom>
          <a:noFill/>
          <a:ln w="9525">
            <a:noFill/>
            <a:miter lim="800000"/>
            <a:headEnd/>
            <a:tailEnd/>
          </a:ln>
          <a:effectLst/>
        </p:spPr>
      </p:pic>
      <p:sp>
        <p:nvSpPr>
          <p:cNvPr id="16" name="TextBox 15"/>
          <p:cNvSpPr txBox="1"/>
          <p:nvPr/>
        </p:nvSpPr>
        <p:spPr>
          <a:xfrm>
            <a:off x="1107601" y="3298158"/>
            <a:ext cx="982201" cy="400110"/>
          </a:xfrm>
          <a:prstGeom prst="rect">
            <a:avLst/>
          </a:prstGeom>
          <a:noFill/>
        </p:spPr>
        <p:txBody>
          <a:bodyPr wrap="square" rtlCol="0">
            <a:spAutoFit/>
          </a:bodyPr>
          <a:lstStyle/>
          <a:p>
            <a:r>
              <a:rPr lang="en-US" sz="2000" dirty="0">
                <a:solidFill>
                  <a:srgbClr val="FFFF00"/>
                </a:solidFill>
              </a:rPr>
              <a:t>lenses</a:t>
            </a:r>
            <a:endParaRPr lang="en-GB" sz="2000" dirty="0">
              <a:solidFill>
                <a:srgbClr val="FFFF00"/>
              </a:solidFill>
            </a:endParaRPr>
          </a:p>
        </p:txBody>
      </p:sp>
      <p:sp>
        <p:nvSpPr>
          <p:cNvPr id="17" name="TextBox 16"/>
          <p:cNvSpPr txBox="1"/>
          <p:nvPr/>
        </p:nvSpPr>
        <p:spPr>
          <a:xfrm>
            <a:off x="5336027" y="3122384"/>
            <a:ext cx="1155725" cy="400110"/>
          </a:xfrm>
          <a:prstGeom prst="rect">
            <a:avLst/>
          </a:prstGeom>
          <a:noFill/>
        </p:spPr>
        <p:txBody>
          <a:bodyPr wrap="square" rtlCol="0">
            <a:spAutoFit/>
          </a:bodyPr>
          <a:lstStyle/>
          <a:p>
            <a:r>
              <a:rPr lang="en-US" sz="2000" dirty="0">
                <a:solidFill>
                  <a:srgbClr val="FFFF00"/>
                </a:solidFill>
              </a:rPr>
              <a:t>defocus</a:t>
            </a:r>
            <a:endParaRPr lang="en-GB" sz="2000" dirty="0">
              <a:solidFill>
                <a:srgbClr val="FFFF00"/>
              </a:solidFill>
            </a:endParaRPr>
          </a:p>
        </p:txBody>
      </p:sp>
      <p:sp>
        <p:nvSpPr>
          <p:cNvPr id="18" name="TextBox 17"/>
          <p:cNvSpPr txBox="1"/>
          <p:nvPr/>
        </p:nvSpPr>
        <p:spPr>
          <a:xfrm>
            <a:off x="1311305" y="5511021"/>
            <a:ext cx="1319964" cy="400110"/>
          </a:xfrm>
          <a:prstGeom prst="rect">
            <a:avLst/>
          </a:prstGeom>
          <a:noFill/>
        </p:spPr>
        <p:txBody>
          <a:bodyPr wrap="square" rtlCol="0">
            <a:spAutoFit/>
          </a:bodyPr>
          <a:lstStyle/>
          <a:p>
            <a:r>
              <a:rPr lang="en-US" sz="2000" dirty="0">
                <a:solidFill>
                  <a:srgbClr val="FFFF00"/>
                </a:solidFill>
              </a:rPr>
              <a:t>materials</a:t>
            </a:r>
            <a:endParaRPr lang="en-GB" sz="2000" dirty="0">
              <a:solidFill>
                <a:srgbClr val="FFFF00"/>
              </a:solidFill>
            </a:endParaRPr>
          </a:p>
        </p:txBody>
      </p:sp>
      <p:sp>
        <p:nvSpPr>
          <p:cNvPr id="19" name="TextBox 18"/>
          <p:cNvSpPr txBox="1"/>
          <p:nvPr/>
        </p:nvSpPr>
        <p:spPr>
          <a:xfrm>
            <a:off x="6411464" y="3959848"/>
            <a:ext cx="1597966" cy="400110"/>
          </a:xfrm>
          <a:prstGeom prst="rect">
            <a:avLst/>
          </a:prstGeom>
          <a:noFill/>
        </p:spPr>
        <p:txBody>
          <a:bodyPr wrap="square" rtlCol="0">
            <a:spAutoFit/>
          </a:bodyPr>
          <a:lstStyle/>
          <a:p>
            <a:r>
              <a:rPr lang="en-US" sz="2000" dirty="0">
                <a:solidFill>
                  <a:srgbClr val="FFFF00"/>
                </a:solidFill>
              </a:rPr>
              <a:t>light, media</a:t>
            </a:r>
            <a:endParaRPr lang="en-GB" sz="2000" dirty="0">
              <a:solidFill>
                <a:srgbClr val="FFFF00"/>
              </a:solidFill>
            </a:endParaRPr>
          </a:p>
        </p:txBody>
      </p:sp>
      <p:sp>
        <p:nvSpPr>
          <p:cNvPr id="20" name="TextBox 19"/>
          <p:cNvSpPr txBox="1"/>
          <p:nvPr/>
        </p:nvSpPr>
        <p:spPr>
          <a:xfrm>
            <a:off x="8475058" y="3178841"/>
            <a:ext cx="1875364" cy="400110"/>
          </a:xfrm>
          <a:prstGeom prst="rect">
            <a:avLst/>
          </a:prstGeom>
          <a:noFill/>
        </p:spPr>
        <p:txBody>
          <a:bodyPr wrap="square" rtlCol="0">
            <a:spAutoFit/>
          </a:bodyPr>
          <a:lstStyle/>
          <a:p>
            <a:r>
              <a:rPr lang="en-US" sz="2000" dirty="0">
                <a:solidFill>
                  <a:srgbClr val="FFFF00"/>
                </a:solidFill>
              </a:rPr>
              <a:t>exposure time</a:t>
            </a:r>
            <a:endParaRPr lang="en-GB" sz="2000" dirty="0">
              <a:solidFill>
                <a:srgbClr val="FFFF00"/>
              </a:solidFill>
            </a:endParaRPr>
          </a:p>
        </p:txBody>
      </p:sp>
    </p:spTree>
    <p:extLst>
      <p:ext uri="{BB962C8B-B14F-4D97-AF65-F5344CB8AC3E}">
        <p14:creationId xmlns:p14="http://schemas.microsoft.com/office/powerpoint/2010/main" val="325516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Light transport</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12</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36" name="TextBox 35"/>
          <p:cNvSpPr txBox="1"/>
          <p:nvPr/>
        </p:nvSpPr>
        <p:spPr>
          <a:xfrm>
            <a:off x="4140373" y="2278443"/>
            <a:ext cx="3886548" cy="400110"/>
          </a:xfrm>
          <a:prstGeom prst="rect">
            <a:avLst/>
          </a:prstGeom>
          <a:noFill/>
        </p:spPr>
        <p:txBody>
          <a:bodyPr wrap="square" rtlCol="0">
            <a:spAutoFit/>
          </a:bodyPr>
          <a:lstStyle/>
          <a:p>
            <a:r>
              <a:rPr lang="en-US" sz="2000" dirty="0"/>
              <a:t>virtual scene: geometry + materials</a:t>
            </a:r>
            <a:endParaRPr lang="en-GB" sz="2000" dirty="0"/>
          </a:p>
        </p:txBody>
      </p:sp>
      <p:sp>
        <p:nvSpPr>
          <p:cNvPr id="37" name="TextBox 36"/>
          <p:cNvSpPr txBox="1"/>
          <p:nvPr/>
        </p:nvSpPr>
        <p:spPr>
          <a:xfrm>
            <a:off x="1462350" y="3377259"/>
            <a:ext cx="1904632" cy="400110"/>
          </a:xfrm>
          <a:prstGeom prst="rect">
            <a:avLst/>
          </a:prstGeom>
          <a:noFill/>
        </p:spPr>
        <p:txBody>
          <a:bodyPr wrap="square" rtlCol="0">
            <a:spAutoFit/>
          </a:bodyPr>
          <a:lstStyle/>
          <a:p>
            <a:pPr algn="r"/>
            <a:r>
              <a:rPr lang="en-US" sz="2000" dirty="0" err="1"/>
              <a:t>exitant</a:t>
            </a:r>
            <a:r>
              <a:rPr lang="en-US" sz="2000" dirty="0">
                <a:solidFill>
                  <a:srgbClr val="FFFF00"/>
                </a:solidFill>
              </a:rPr>
              <a:t> radiance</a:t>
            </a:r>
            <a:r>
              <a:rPr lang="en-GB" sz="2000" dirty="0">
                <a:solidFill>
                  <a:srgbClr val="FFFF00"/>
                </a:solidFill>
              </a:rPr>
              <a:t> </a:t>
            </a:r>
            <a:endParaRPr lang="en-US" sz="2000" dirty="0"/>
          </a:p>
        </p:txBody>
      </p:sp>
      <p:sp>
        <p:nvSpPr>
          <p:cNvPr id="43" name="TextBox 42"/>
          <p:cNvSpPr txBox="1"/>
          <p:nvPr/>
        </p:nvSpPr>
        <p:spPr>
          <a:xfrm>
            <a:off x="8598236" y="2351323"/>
            <a:ext cx="2598562" cy="1015663"/>
          </a:xfrm>
          <a:prstGeom prst="rect">
            <a:avLst/>
          </a:prstGeom>
          <a:noFill/>
        </p:spPr>
        <p:txBody>
          <a:bodyPr wrap="square" rtlCol="0">
            <a:spAutoFit/>
          </a:bodyPr>
          <a:lstStyle/>
          <a:p>
            <a:pPr algn="r"/>
            <a:r>
              <a:rPr lang="en-US" sz="2000" dirty="0">
                <a:solidFill>
                  <a:srgbClr val="FFFF00"/>
                </a:solidFill>
              </a:rPr>
              <a:t>estimate incident radiance at all pixels</a:t>
            </a:r>
          </a:p>
          <a:p>
            <a:pPr algn="r"/>
            <a:r>
              <a:rPr lang="en-US" sz="2000" dirty="0">
                <a:solidFill>
                  <a:srgbClr val="FFFF00"/>
                </a:solidFill>
              </a:rPr>
              <a:t>on the virtual sensor</a:t>
            </a:r>
            <a:endParaRPr lang="en-GB" sz="2000" dirty="0">
              <a:solidFill>
                <a:srgbClr val="FFFF00"/>
              </a:solidFill>
            </a:endParaRPr>
          </a:p>
        </p:txBody>
      </p:sp>
      <p:sp>
        <p:nvSpPr>
          <p:cNvPr id="44" name="TextBox 43"/>
          <p:cNvSpPr txBox="1"/>
          <p:nvPr/>
        </p:nvSpPr>
        <p:spPr>
          <a:xfrm>
            <a:off x="2496705" y="3684869"/>
            <a:ext cx="742511" cy="707886"/>
          </a:xfrm>
          <a:prstGeom prst="rect">
            <a:avLst/>
          </a:prstGeom>
          <a:noFill/>
        </p:spPr>
        <p:txBody>
          <a:bodyPr wrap="none" rtlCol="0">
            <a:spAutoFit/>
          </a:bodyPr>
          <a:lstStyle/>
          <a:p>
            <a:r>
              <a:rPr lang="en-US" sz="2000" dirty="0">
                <a:solidFill>
                  <a:srgbClr val="FFFF00"/>
                </a:solidFill>
              </a:rPr>
              <a:t>   W </a:t>
            </a:r>
          </a:p>
          <a:p>
            <a:r>
              <a:rPr lang="en-US" sz="2000" dirty="0">
                <a:solidFill>
                  <a:srgbClr val="FFFF00"/>
                </a:solidFill>
              </a:rPr>
              <a:t>m</a:t>
            </a:r>
            <a:r>
              <a:rPr lang="en-US" sz="2000" baseline="30000" dirty="0">
                <a:solidFill>
                  <a:srgbClr val="FFFF00"/>
                </a:solidFill>
              </a:rPr>
              <a:t>2</a:t>
            </a:r>
            <a:r>
              <a:rPr lang="en-US" sz="2000" dirty="0">
                <a:solidFill>
                  <a:srgbClr val="FFFF00"/>
                </a:solidFill>
              </a:rPr>
              <a:t> Sr</a:t>
            </a:r>
            <a:endParaRPr lang="en-GB" sz="2000" dirty="0">
              <a:solidFill>
                <a:srgbClr val="FFFF00"/>
              </a:solidFill>
            </a:endParaRPr>
          </a:p>
        </p:txBody>
      </p:sp>
      <p:cxnSp>
        <p:nvCxnSpPr>
          <p:cNvPr id="7" name="Straight Connector 6"/>
          <p:cNvCxnSpPr>
            <a:stCxn id="44" idx="1"/>
            <a:endCxn id="44" idx="3"/>
          </p:cNvCxnSpPr>
          <p:nvPr/>
        </p:nvCxnSpPr>
        <p:spPr>
          <a:xfrm>
            <a:off x="2496705" y="4038812"/>
            <a:ext cx="74251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0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456"/>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13</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4672676" y="357449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163661" y="290642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6442610" y="2772813"/>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49" name="Oval 21"/>
          <p:cNvSpPr>
            <a:spLocks noChangeArrowheads="1"/>
          </p:cNvSpPr>
          <p:nvPr/>
        </p:nvSpPr>
        <p:spPr bwMode="auto">
          <a:xfrm flipH="1">
            <a:off x="5092028" y="5370014"/>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415992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DC014F-B254-430C-8246-BEE23660095E}" type="slidenum">
              <a:rPr lang="en-GB" smtClean="0"/>
              <a:t>14</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43734" y="4040374"/>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5943734" y="4040374"/>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3" name="Title 2"/>
          <p:cNvSpPr>
            <a:spLocks noGrp="1"/>
          </p:cNvSpPr>
          <p:nvPr>
            <p:ph type="title"/>
          </p:nvPr>
        </p:nvSpPr>
        <p:spPr>
          <a:xfrm>
            <a:off x="838200" y="360483"/>
            <a:ext cx="10515600" cy="1325563"/>
          </a:xfrm>
        </p:spPr>
        <p:txBody>
          <a:bodyPr/>
          <a:lstStyle/>
          <a:p>
            <a:r>
              <a:rPr lang="en-GB" dirty="0"/>
              <a:t>Each reflection is </a:t>
            </a:r>
            <a:r>
              <a:rPr lang="en-GB" dirty="0" err="1"/>
              <a:t>modeled</a:t>
            </a:r>
            <a:r>
              <a:rPr lang="en-GB" dirty="0"/>
              <a:t> by an integration</a:t>
            </a:r>
          </a:p>
        </p:txBody>
      </p:sp>
    </p:spTree>
    <p:extLst>
      <p:ext uri="{BB962C8B-B14F-4D97-AF65-F5344CB8AC3E}">
        <p14:creationId xmlns:p14="http://schemas.microsoft.com/office/powerpoint/2010/main" val="674385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Each reflection is modeled by an integration</a:t>
            </a:r>
            <a:endParaRPr lang="en-GB" dirty="0"/>
          </a:p>
        </p:txBody>
      </p:sp>
      <p:sp>
        <p:nvSpPr>
          <p:cNvPr id="5" name="Slide Number Placeholder 4"/>
          <p:cNvSpPr>
            <a:spLocks noGrp="1"/>
          </p:cNvSpPr>
          <p:nvPr>
            <p:ph type="sldNum" sz="quarter" idx="12"/>
          </p:nvPr>
        </p:nvSpPr>
        <p:spPr/>
        <p:txBody>
          <a:bodyPr/>
          <a:lstStyle/>
          <a:p>
            <a:fld id="{50DC014F-B254-430C-8246-BEE23660095E}" type="slidenum">
              <a:rPr lang="en-GB" smtClean="0"/>
              <a:t>15</a:t>
            </a:fld>
            <a:endParaRPr lang="en-GB"/>
          </a:p>
        </p:txBody>
      </p:sp>
      <p:pic>
        <p:nvPicPr>
          <p:cNvPr id="44" name="Picture 29" descr="g6726"/>
          <p:cNvPicPr>
            <a:picLocks noChangeAspect="1" noChangeArrowheads="1"/>
          </p:cNvPicPr>
          <p:nvPr/>
        </p:nvPicPr>
        <p:blipFill>
          <a:blip r:embed="rId2"/>
          <a:srcRect/>
          <a:stretch>
            <a:fillRect/>
          </a:stretch>
        </p:blipFill>
        <p:spPr bwMode="auto">
          <a:xfrm>
            <a:off x="3575973" y="4722434"/>
            <a:ext cx="4982902" cy="1069898"/>
          </a:xfrm>
          <a:prstGeom prst="rect">
            <a:avLst/>
          </a:prstGeom>
          <a:noFill/>
        </p:spPr>
      </p:pic>
      <p:pic>
        <p:nvPicPr>
          <p:cNvPr id="39" name="Picture 24" descr="path4833"/>
          <p:cNvPicPr>
            <a:picLocks noChangeAspect="1" noChangeArrowheads="1"/>
          </p:cNvPicPr>
          <p:nvPr/>
        </p:nvPicPr>
        <p:blipFill>
          <a:blip r:embed="rId3" cstate="screen"/>
          <a:srcRect/>
          <a:stretch>
            <a:fillRect/>
          </a:stretch>
        </p:blipFill>
        <p:spPr bwMode="auto">
          <a:xfrm>
            <a:off x="6709694" y="3104419"/>
            <a:ext cx="397601" cy="226679"/>
          </a:xfrm>
          <a:prstGeom prst="rect">
            <a:avLst/>
          </a:prstGeom>
          <a:noFill/>
        </p:spPr>
      </p:pic>
      <p:pic>
        <p:nvPicPr>
          <p:cNvPr id="40" name="Picture 25" descr="g5063"/>
          <p:cNvPicPr>
            <a:picLocks noChangeAspect="1" noChangeArrowheads="1"/>
          </p:cNvPicPr>
          <p:nvPr/>
        </p:nvPicPr>
        <p:blipFill>
          <a:blip r:embed="rId4" cstate="screen"/>
          <a:srcRect b="-8767"/>
          <a:stretch>
            <a:fillRect/>
          </a:stretch>
        </p:blipFill>
        <p:spPr bwMode="auto">
          <a:xfrm>
            <a:off x="8205779" y="2477741"/>
            <a:ext cx="455203" cy="377363"/>
          </a:xfrm>
          <a:prstGeom prst="rect">
            <a:avLst/>
          </a:prstGeom>
          <a:noFill/>
        </p:spPr>
      </p:pic>
      <p:pic>
        <p:nvPicPr>
          <p:cNvPr id="41" name="Picture 26" descr="g5063"/>
          <p:cNvPicPr>
            <a:picLocks noChangeAspect="1" noChangeArrowheads="1"/>
          </p:cNvPicPr>
          <p:nvPr/>
        </p:nvPicPr>
        <p:blipFill>
          <a:blip r:embed="rId5" cstate="screen"/>
          <a:srcRect b="-8767"/>
          <a:stretch>
            <a:fillRect/>
          </a:stretch>
        </p:blipFill>
        <p:spPr bwMode="auto">
          <a:xfrm>
            <a:off x="3383280" y="2973233"/>
            <a:ext cx="404625" cy="377363"/>
          </a:xfrm>
          <a:prstGeom prst="rect">
            <a:avLst/>
          </a:prstGeom>
          <a:noFill/>
        </p:spPr>
      </p:pic>
      <p:pic>
        <p:nvPicPr>
          <p:cNvPr id="42" name="Picture 27" descr="g5063"/>
          <p:cNvPicPr>
            <a:picLocks noChangeAspect="1" noChangeArrowheads="1"/>
          </p:cNvPicPr>
          <p:nvPr/>
        </p:nvPicPr>
        <p:blipFill>
          <a:blip r:embed="rId6" cstate="screen"/>
          <a:srcRect b="-8767"/>
          <a:stretch>
            <a:fillRect/>
          </a:stretch>
        </p:blipFill>
        <p:spPr bwMode="auto">
          <a:xfrm>
            <a:off x="5761523" y="2403710"/>
            <a:ext cx="494542" cy="377363"/>
          </a:xfrm>
          <a:prstGeom prst="rect">
            <a:avLst/>
          </a:prstGeom>
          <a:noFill/>
        </p:spPr>
      </p:pic>
      <p:pic>
        <p:nvPicPr>
          <p:cNvPr id="43" name="Picture 28" descr="g5063"/>
          <p:cNvPicPr>
            <a:picLocks noChangeAspect="1" noChangeArrowheads="1"/>
          </p:cNvPicPr>
          <p:nvPr/>
        </p:nvPicPr>
        <p:blipFill>
          <a:blip r:embed="rId7" cstate="screen"/>
          <a:srcRect b="-22342"/>
          <a:stretch>
            <a:fillRect/>
          </a:stretch>
        </p:blipFill>
        <p:spPr bwMode="auto">
          <a:xfrm>
            <a:off x="4744308" y="3216767"/>
            <a:ext cx="404625" cy="424533"/>
          </a:xfrm>
          <a:prstGeom prst="rect">
            <a:avLst/>
          </a:prstGeom>
          <a:noFill/>
        </p:spPr>
      </p:pic>
      <p:pic>
        <p:nvPicPr>
          <p:cNvPr id="34" name="Picture 19"/>
          <p:cNvPicPr>
            <a:picLocks noChangeAspect="1" noChangeArrowheads="1"/>
          </p:cNvPicPr>
          <p:nvPr/>
        </p:nvPicPr>
        <p:blipFill>
          <a:blip r:embed="rId8">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5" name="Picture 20" descr="rect5419"/>
          <p:cNvPicPr>
            <a:picLocks noChangeAspect="1" noChangeArrowheads="1"/>
          </p:cNvPicPr>
          <p:nvPr/>
        </p:nvPicPr>
        <p:blipFill>
          <a:blip r:embed="rId9"/>
          <a:srcRect/>
          <a:stretch>
            <a:fillRect/>
          </a:stretch>
        </p:blipFill>
        <p:spPr bwMode="auto">
          <a:xfrm flipH="1">
            <a:off x="4035439" y="2164593"/>
            <a:ext cx="4648691" cy="2812841"/>
          </a:xfrm>
          <a:prstGeom prst="rect">
            <a:avLst/>
          </a:prstGeom>
          <a:noFill/>
        </p:spPr>
      </p:pic>
      <p:sp>
        <p:nvSpPr>
          <p:cNvPr id="36" name="Oval 21"/>
          <p:cNvSpPr>
            <a:spLocks noChangeArrowheads="1"/>
          </p:cNvSpPr>
          <p:nvPr/>
        </p:nvSpPr>
        <p:spPr bwMode="auto">
          <a:xfrm flipH="1">
            <a:off x="5952734" y="4041600"/>
            <a:ext cx="143266" cy="133614"/>
          </a:xfrm>
          <a:prstGeom prst="ellipse">
            <a:avLst/>
          </a:prstGeom>
          <a:solidFill>
            <a:schemeClr val="accent1"/>
          </a:solidFill>
          <a:ln w="9525">
            <a:solidFill>
              <a:schemeClr val="tx1"/>
            </a:solidFill>
            <a:round/>
            <a:headEnd/>
            <a:tailEnd/>
          </a:ln>
          <a:effectLst/>
        </p:spPr>
        <p:txBody>
          <a:bodyPr wrap="none" anchor="ctr"/>
          <a:lstStyle/>
          <a:p>
            <a:endParaRPr lang="en-GB"/>
          </a:p>
        </p:txBody>
      </p:sp>
      <p:sp>
        <p:nvSpPr>
          <p:cNvPr id="37"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sp>
        <p:nvSpPr>
          <p:cNvPr id="38" name="Oval 23"/>
          <p:cNvSpPr>
            <a:spLocks noChangeArrowheads="1"/>
          </p:cNvSpPr>
          <p:nvPr/>
        </p:nvSpPr>
        <p:spPr bwMode="auto">
          <a:xfrm flipH="1">
            <a:off x="8062513" y="272149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5" name="Line 31"/>
          <p:cNvSpPr>
            <a:spLocks noChangeShapeType="1"/>
          </p:cNvSpPr>
          <p:nvPr/>
        </p:nvSpPr>
        <p:spPr bwMode="auto">
          <a:xfrm>
            <a:off x="4744309" y="2305166"/>
            <a:ext cx="1210655" cy="1630931"/>
          </a:xfrm>
          <a:prstGeom prst="line">
            <a:avLst/>
          </a:prstGeom>
          <a:noFill/>
          <a:ln w="9525">
            <a:solidFill>
              <a:schemeClr val="tx1"/>
            </a:solidFill>
            <a:round/>
            <a:headEnd/>
            <a:tailEnd type="stealth" w="lg" len="lg"/>
          </a:ln>
          <a:effectLst/>
        </p:spPr>
        <p:txBody>
          <a:bodyPr/>
          <a:lstStyle/>
          <a:p>
            <a:endParaRPr lang="en-GB"/>
          </a:p>
        </p:txBody>
      </p:sp>
      <p:sp>
        <p:nvSpPr>
          <p:cNvPr id="46" name="Oval 32"/>
          <p:cNvSpPr>
            <a:spLocks noChangeArrowheads="1"/>
          </p:cNvSpPr>
          <p:nvPr/>
        </p:nvSpPr>
        <p:spPr bwMode="auto">
          <a:xfrm flipH="1">
            <a:off x="8074087" y="2714266"/>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47" name="Line 34"/>
          <p:cNvSpPr>
            <a:spLocks noChangeShapeType="1"/>
          </p:cNvSpPr>
          <p:nvPr/>
        </p:nvSpPr>
        <p:spPr bwMode="auto">
          <a:xfrm flipH="1">
            <a:off x="6105337" y="2238360"/>
            <a:ext cx="644697" cy="1697738"/>
          </a:xfrm>
          <a:prstGeom prst="line">
            <a:avLst/>
          </a:prstGeom>
          <a:noFill/>
          <a:ln w="9525">
            <a:solidFill>
              <a:schemeClr val="tx1"/>
            </a:solidFill>
            <a:round/>
            <a:headEnd/>
            <a:tailEnd type="stealth" w="lg" len="lg"/>
          </a:ln>
          <a:effectLst/>
        </p:spPr>
        <p:txBody>
          <a:bodyPr/>
          <a:lstStyle/>
          <a:p>
            <a:endParaRPr lang="en-GB"/>
          </a:p>
        </p:txBody>
      </p:sp>
      <p:sp>
        <p:nvSpPr>
          <p:cNvPr id="48" name="Oval 35"/>
          <p:cNvSpPr>
            <a:spLocks noChangeArrowheads="1"/>
          </p:cNvSpPr>
          <p:nvPr/>
        </p:nvSpPr>
        <p:spPr bwMode="auto">
          <a:xfrm flipH="1">
            <a:off x="8067403" y="2716600"/>
            <a:ext cx="143266" cy="133614"/>
          </a:xfrm>
          <a:prstGeom prst="ellipse">
            <a:avLst/>
          </a:prstGeom>
          <a:solidFill>
            <a:srgbClr val="CC9900"/>
          </a:solidFill>
          <a:ln w="9525">
            <a:solidFill>
              <a:schemeClr val="folHlink"/>
            </a:solidFill>
            <a:round/>
            <a:headEnd/>
            <a:tailEnd/>
          </a:ln>
          <a:effectLst/>
        </p:spPr>
        <p:txBody>
          <a:bodyPr wrap="none" anchor="ctr"/>
          <a:lstStyle/>
          <a:p>
            <a:endParaRPr lang="en-GB"/>
          </a:p>
        </p:txBody>
      </p:sp>
      <p:sp>
        <p:nvSpPr>
          <p:cNvPr id="21" name="TextBox 20"/>
          <p:cNvSpPr txBox="1"/>
          <p:nvPr/>
        </p:nvSpPr>
        <p:spPr>
          <a:xfrm>
            <a:off x="2299890" y="4931742"/>
            <a:ext cx="1150828" cy="400110"/>
          </a:xfrm>
          <a:prstGeom prst="rect">
            <a:avLst/>
          </a:prstGeom>
          <a:noFill/>
        </p:spPr>
        <p:txBody>
          <a:bodyPr wrap="none" rtlCol="0">
            <a:spAutoFit/>
          </a:bodyPr>
          <a:lstStyle/>
          <a:p>
            <a:r>
              <a:rPr lang="en-US" sz="2000" dirty="0">
                <a:solidFill>
                  <a:srgbClr val="FFFF00"/>
                </a:solidFill>
              </a:rPr>
              <a:t>radiance:</a:t>
            </a:r>
            <a:endParaRPr lang="en-GB" sz="2000" dirty="0">
              <a:solidFill>
                <a:srgbClr val="FFFF00"/>
              </a:solidFill>
            </a:endParaRPr>
          </a:p>
        </p:txBody>
      </p:sp>
      <p:sp>
        <p:nvSpPr>
          <p:cNvPr id="20" name="Oval 21"/>
          <p:cNvSpPr>
            <a:spLocks noChangeArrowheads="1"/>
          </p:cNvSpPr>
          <p:nvPr/>
        </p:nvSpPr>
        <p:spPr bwMode="auto">
          <a:xfrm flipH="1">
            <a:off x="3669813" y="5429595"/>
            <a:ext cx="143266" cy="133614"/>
          </a:xfrm>
          <a:prstGeom prst="ellipse">
            <a:avLst/>
          </a:prstGeom>
          <a:solidFill>
            <a:srgbClr val="FFC000"/>
          </a:solidFill>
          <a:ln w="9525">
            <a:solidFill>
              <a:schemeClr val="tx1"/>
            </a:solidFill>
            <a:round/>
            <a:headEnd/>
            <a:tailEnd/>
          </a:ln>
          <a:effectLst/>
        </p:spPr>
        <p:txBody>
          <a:bodyPr wrap="none" anchor="ctr"/>
          <a:lstStyle/>
          <a:p>
            <a:endParaRPr lang="en-GB"/>
          </a:p>
        </p:txBody>
      </p:sp>
    </p:spTree>
    <p:extLst>
      <p:ext uri="{BB962C8B-B14F-4D97-AF65-F5344CB8AC3E}">
        <p14:creationId xmlns:p14="http://schemas.microsoft.com/office/powerpoint/2010/main" val="1123772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16</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Tree>
    <p:extLst>
      <p:ext uri="{BB962C8B-B14F-4D97-AF65-F5344CB8AC3E}">
        <p14:creationId xmlns:p14="http://schemas.microsoft.com/office/powerpoint/2010/main" val="388562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Recursive integrals</a:t>
            </a:r>
            <a:endParaRPr lang="en-GB" dirty="0"/>
          </a:p>
        </p:txBody>
      </p:sp>
      <p:sp>
        <p:nvSpPr>
          <p:cNvPr id="3" name="Slide Number Placeholder 2"/>
          <p:cNvSpPr>
            <a:spLocks noGrp="1"/>
          </p:cNvSpPr>
          <p:nvPr>
            <p:ph type="sldNum" sz="quarter" idx="12"/>
          </p:nvPr>
        </p:nvSpPr>
        <p:spPr/>
        <p:txBody>
          <a:bodyPr/>
          <a:lstStyle/>
          <a:p>
            <a:fld id="{50DC014F-B254-430C-8246-BEE23660095E}" type="slidenum">
              <a:rPr lang="en-GB" smtClean="0"/>
              <a:t>17</a:t>
            </a:fld>
            <a:endParaRPr lang="en-GB"/>
          </a:p>
        </p:txBody>
      </p:sp>
      <p:sp>
        <p:nvSpPr>
          <p:cNvPr id="20" name="Rectangle 5"/>
          <p:cNvSpPr>
            <a:spLocks noChangeArrowheads="1"/>
          </p:cNvSpPr>
          <p:nvPr/>
        </p:nvSpPr>
        <p:spPr bwMode="auto">
          <a:xfrm>
            <a:off x="9503651" y="1856792"/>
            <a:ext cx="1495692" cy="1380568"/>
          </a:xfrm>
          <a:prstGeom prst="rect">
            <a:avLst/>
          </a:prstGeom>
          <a:noFill/>
          <a:ln w="9525">
            <a:solidFill>
              <a:schemeClr val="bg1"/>
            </a:solidFill>
            <a:miter lim="800000"/>
            <a:headEnd/>
            <a:tailEnd/>
          </a:ln>
          <a:effectLst/>
        </p:spPr>
        <p:txBody>
          <a:bodyPr wrap="none" anchor="ctr"/>
          <a:lstStyle/>
          <a:p>
            <a:pPr algn="ctr"/>
            <a:r>
              <a:rPr lang="en-US" sz="2000">
                <a:solidFill>
                  <a:srgbClr val="000000"/>
                </a:solidFill>
              </a:rPr>
              <a:t>Image ?</a:t>
            </a:r>
            <a:endParaRPr lang="fr-FR" sz="2000">
              <a:solidFill>
                <a:srgbClr val="000000"/>
              </a:solidFill>
            </a:endParaRPr>
          </a:p>
        </p:txBody>
      </p:sp>
      <p:pic>
        <p:nvPicPr>
          <p:cNvPr id="21"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22"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23"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5" name="Group 4"/>
          <p:cNvGrpSpPr/>
          <p:nvPr/>
        </p:nvGrpSpPr>
        <p:grpSpPr>
          <a:xfrm>
            <a:off x="2816184" y="1925654"/>
            <a:ext cx="6207542" cy="3504796"/>
            <a:chOff x="2816184" y="1925654"/>
            <a:chExt cx="6207542" cy="3504796"/>
          </a:xfrm>
        </p:grpSpPr>
        <p:sp>
          <p:nvSpPr>
            <p:cNvPr id="28"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4" name="Group 3"/>
            <p:cNvGrpSpPr/>
            <p:nvPr/>
          </p:nvGrpSpPr>
          <p:grpSpPr>
            <a:xfrm>
              <a:off x="2816184" y="1925654"/>
              <a:ext cx="6207542" cy="3504796"/>
              <a:chOff x="2816184" y="1925654"/>
              <a:chExt cx="6207542" cy="3504796"/>
            </a:xfrm>
          </p:grpSpPr>
          <p:grpSp>
            <p:nvGrpSpPr>
              <p:cNvPr id="24" name="Group 9"/>
              <p:cNvGrpSpPr>
                <a:grpSpLocks/>
              </p:cNvGrpSpPr>
              <p:nvPr/>
            </p:nvGrpSpPr>
            <p:grpSpPr bwMode="auto">
              <a:xfrm>
                <a:off x="3031909" y="2073751"/>
                <a:ext cx="5991817" cy="3073874"/>
                <a:chOff x="1056" y="1112"/>
                <a:chExt cx="4006" cy="2056"/>
              </a:xfrm>
            </p:grpSpPr>
            <p:sp>
              <p:nvSpPr>
                <p:cNvPr id="32"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33"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25" name="Group 12"/>
              <p:cNvGrpSpPr>
                <a:grpSpLocks/>
              </p:cNvGrpSpPr>
              <p:nvPr/>
            </p:nvGrpSpPr>
            <p:grpSpPr bwMode="auto">
              <a:xfrm>
                <a:off x="3391450" y="1925654"/>
                <a:ext cx="5536564" cy="2073896"/>
                <a:chOff x="1296" y="1013"/>
                <a:chExt cx="3702" cy="1387"/>
              </a:xfrm>
            </p:grpSpPr>
            <p:sp>
              <p:nvSpPr>
                <p:cNvPr id="30"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31"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2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29"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sp>
        <p:nvSpPr>
          <p:cNvPr id="34" name="TextBox 33"/>
          <p:cNvSpPr txBox="1"/>
          <p:nvPr/>
        </p:nvSpPr>
        <p:spPr>
          <a:xfrm>
            <a:off x="749428" y="1490091"/>
            <a:ext cx="1529841" cy="707886"/>
          </a:xfrm>
          <a:prstGeom prst="rect">
            <a:avLst/>
          </a:prstGeom>
          <a:noFill/>
        </p:spPr>
        <p:txBody>
          <a:bodyPr wrap="square" rtlCol="0">
            <a:spAutoFit/>
          </a:bodyPr>
          <a:lstStyle/>
          <a:p>
            <a:pPr algn="r"/>
            <a:r>
              <a:rPr lang="en-US" sz="2000" dirty="0"/>
              <a:t>virtual </a:t>
            </a:r>
          </a:p>
          <a:p>
            <a:pPr algn="r"/>
            <a:r>
              <a:rPr lang="en-US" sz="2000" dirty="0"/>
              <a:t>light emitter</a:t>
            </a:r>
            <a:endParaRPr lang="en-GB" sz="2000" dirty="0"/>
          </a:p>
        </p:txBody>
      </p:sp>
      <p:sp>
        <p:nvSpPr>
          <p:cNvPr id="35" name="TextBox 34"/>
          <p:cNvSpPr txBox="1"/>
          <p:nvPr/>
        </p:nvSpPr>
        <p:spPr>
          <a:xfrm>
            <a:off x="9701301" y="1365865"/>
            <a:ext cx="974556" cy="707886"/>
          </a:xfrm>
          <a:prstGeom prst="rect">
            <a:avLst/>
          </a:prstGeom>
          <a:noFill/>
        </p:spPr>
        <p:txBody>
          <a:bodyPr wrap="square" rtlCol="0">
            <a:spAutoFit/>
          </a:bodyPr>
          <a:lstStyle/>
          <a:p>
            <a:r>
              <a:rPr lang="en-US" sz="2000" dirty="0"/>
              <a:t>virtual </a:t>
            </a:r>
          </a:p>
          <a:p>
            <a:r>
              <a:rPr lang="en-US" sz="2000" dirty="0"/>
              <a:t>camera</a:t>
            </a:r>
            <a:endParaRPr lang="en-GB" sz="2000" dirty="0"/>
          </a:p>
        </p:txBody>
      </p:sp>
      <p:sp>
        <p:nvSpPr>
          <p:cNvPr id="8" name="Rectangle 7"/>
          <p:cNvSpPr/>
          <p:nvPr/>
        </p:nvSpPr>
        <p:spPr>
          <a:xfrm>
            <a:off x="3720338" y="2662122"/>
            <a:ext cx="4761043" cy="3381719"/>
          </a:xfrm>
          <a:prstGeom prst="rect">
            <a:avLst/>
          </a:prstGeom>
          <a:solidFill>
            <a:srgbClr val="000000">
              <a:alpha val="85098"/>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6" name="Group 5"/>
          <p:cNvGrpSpPr/>
          <p:nvPr/>
        </p:nvGrpSpPr>
        <p:grpSpPr>
          <a:xfrm>
            <a:off x="3417010" y="4129333"/>
            <a:ext cx="1728438" cy="917178"/>
            <a:chOff x="3383280" y="2164593"/>
            <a:chExt cx="5300850" cy="2812841"/>
          </a:xfrm>
        </p:grpSpPr>
        <p:pic>
          <p:nvPicPr>
            <p:cNvPr id="3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3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1" name="Group 40"/>
          <p:cNvGrpSpPr/>
          <p:nvPr/>
        </p:nvGrpSpPr>
        <p:grpSpPr>
          <a:xfrm>
            <a:off x="4645650" y="4811537"/>
            <a:ext cx="1728438" cy="917178"/>
            <a:chOff x="3383280" y="2164593"/>
            <a:chExt cx="5300850" cy="2812841"/>
          </a:xfrm>
        </p:grpSpPr>
        <p:pic>
          <p:nvPicPr>
            <p:cNvPr id="42"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5"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46"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47" name="Group 46"/>
          <p:cNvGrpSpPr/>
          <p:nvPr/>
        </p:nvGrpSpPr>
        <p:grpSpPr>
          <a:xfrm>
            <a:off x="6752943" y="4479004"/>
            <a:ext cx="1728438" cy="917178"/>
            <a:chOff x="3383280" y="2164593"/>
            <a:chExt cx="5300850" cy="2812841"/>
          </a:xfrm>
        </p:grpSpPr>
        <p:pic>
          <p:nvPicPr>
            <p:cNvPr id="48" name="Picture 19"/>
            <p:cNvPicPr>
              <a:picLocks noChangeAspect="1" noChangeArrowheads="1"/>
            </p:cNvPicPr>
            <p:nvPr/>
          </p:nvPicPr>
          <p:blipFill>
            <a:blip r:embed="rId5">
              <a:lum bright="-30000" contrast="-42000"/>
            </a:blip>
            <a:srcRect/>
            <a:stretch>
              <a:fillRect/>
            </a:stretch>
          </p:blipFill>
          <p:spPr bwMode="auto">
            <a:xfrm flipH="1">
              <a:off x="3383280" y="3774913"/>
              <a:ext cx="5300850" cy="868487"/>
            </a:xfrm>
            <a:prstGeom prst="rect">
              <a:avLst/>
            </a:prstGeom>
            <a:noFill/>
            <a:ln w="9525">
              <a:noFill/>
              <a:miter lim="800000"/>
              <a:headEnd/>
              <a:tailEnd/>
            </a:ln>
            <a:effectLst/>
          </p:spPr>
        </p:pic>
        <p:pic>
          <p:nvPicPr>
            <p:cNvPr id="49" name="Picture 20" descr="rect5419"/>
            <p:cNvPicPr>
              <a:picLocks noChangeAspect="1" noChangeArrowheads="1"/>
            </p:cNvPicPr>
            <p:nvPr/>
          </p:nvPicPr>
          <p:blipFill>
            <a:blip r:embed="rId6"/>
            <a:srcRect/>
            <a:stretch>
              <a:fillRect/>
            </a:stretch>
          </p:blipFill>
          <p:spPr bwMode="auto">
            <a:xfrm flipH="1">
              <a:off x="4035439" y="2164593"/>
              <a:ext cx="4648691" cy="2812841"/>
            </a:xfrm>
            <a:prstGeom prst="rect">
              <a:avLst/>
            </a:prstGeom>
            <a:noFill/>
          </p:spPr>
        </p:pic>
        <p:sp>
          <p:nvSpPr>
            <p:cNvPr id="50" name="Line 22"/>
            <p:cNvSpPr>
              <a:spLocks noChangeShapeType="1"/>
            </p:cNvSpPr>
            <p:nvPr/>
          </p:nvSpPr>
          <p:spPr bwMode="auto">
            <a:xfrm>
              <a:off x="3813079" y="3307267"/>
              <a:ext cx="2044724" cy="721110"/>
            </a:xfrm>
            <a:prstGeom prst="line">
              <a:avLst/>
            </a:prstGeom>
            <a:noFill/>
            <a:ln w="9525">
              <a:solidFill>
                <a:schemeClr val="tx1"/>
              </a:solidFill>
              <a:round/>
              <a:headEnd/>
              <a:tailEnd type="stealth" w="lg" len="lg"/>
            </a:ln>
            <a:effectLst/>
          </p:spPr>
          <p:txBody>
            <a:bodyPr/>
            <a:lstStyle/>
            <a:p>
              <a:endParaRPr lang="en-GB"/>
            </a:p>
          </p:txBody>
        </p:sp>
      </p:grpSp>
      <p:grpSp>
        <p:nvGrpSpPr>
          <p:cNvPr id="7" name="Group 6"/>
          <p:cNvGrpSpPr/>
          <p:nvPr/>
        </p:nvGrpSpPr>
        <p:grpSpPr>
          <a:xfrm>
            <a:off x="8665124" y="2413987"/>
            <a:ext cx="653155" cy="823373"/>
            <a:chOff x="8453454" y="3549905"/>
            <a:chExt cx="653155" cy="823373"/>
          </a:xfrm>
        </p:grpSpPr>
        <p:pic>
          <p:nvPicPr>
            <p:cNvPr id="36"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37"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590724" y="3556440"/>
              <a:ext cx="357190" cy="807790"/>
            </a:xfrm>
            <a:prstGeom prst="rect">
              <a:avLst/>
            </a:prstGeom>
            <a:noFill/>
            <a:ln w="9525">
              <a:noFill/>
              <a:miter lim="800000"/>
              <a:headEnd/>
              <a:tailEnd/>
            </a:ln>
            <a:effectLst/>
          </p:spPr>
        </p:pic>
        <p:pic>
          <p:nvPicPr>
            <p:cNvPr id="43" name="Picture 7"/>
            <p:cNvPicPr>
              <a:picLocks noChangeAspect="1" noChangeArrowheads="1"/>
            </p:cNvPicPr>
            <p:nvPr/>
          </p:nvPicPr>
          <p:blipFill>
            <a:blip r:embed="rId7" cstate="screen">
              <a:clrChange>
                <a:clrFrom>
                  <a:srgbClr val="000000"/>
                </a:clrFrom>
                <a:clrTo>
                  <a:srgbClr val="000000">
                    <a:alpha val="0"/>
                  </a:srgbClr>
                </a:clrTo>
              </a:clrChange>
            </a:blip>
            <a:srcRect/>
            <a:stretch>
              <a:fillRect/>
            </a:stretch>
          </p:blipFill>
          <p:spPr bwMode="auto">
            <a:xfrm>
              <a:off x="8749419" y="3565488"/>
              <a:ext cx="357190" cy="807790"/>
            </a:xfrm>
            <a:prstGeom prst="rect">
              <a:avLst/>
            </a:prstGeom>
            <a:noFill/>
            <a:ln w="9525">
              <a:noFill/>
              <a:miter lim="800000"/>
              <a:headEnd/>
              <a:tailEnd/>
            </a:ln>
            <a:effectLst/>
          </p:spPr>
        </p:pic>
      </p:grpSp>
    </p:spTree>
    <p:extLst>
      <p:ext uri="{BB962C8B-B14F-4D97-AF65-F5344CB8AC3E}">
        <p14:creationId xmlns:p14="http://schemas.microsoft.com/office/powerpoint/2010/main" val="215139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Light transport: recursive integral equation</a:t>
            </a:r>
          </a:p>
        </p:txBody>
      </p:sp>
      <p:sp>
        <p:nvSpPr>
          <p:cNvPr id="3" name="Slide Number Placeholder 2"/>
          <p:cNvSpPr>
            <a:spLocks noGrp="1"/>
          </p:cNvSpPr>
          <p:nvPr>
            <p:ph type="sldNum" sz="quarter" idx="12"/>
          </p:nvPr>
        </p:nvSpPr>
        <p:spPr/>
        <p:txBody>
          <a:bodyPr/>
          <a:lstStyle/>
          <a:p>
            <a:fld id="{50DC014F-B254-430C-8246-BEE23660095E}" type="slidenum">
              <a:rPr lang="en-GB" smtClean="0"/>
              <a:t>18</a:t>
            </a:fld>
            <a:endParaRPr lang="en-GB"/>
          </a:p>
        </p:txBody>
      </p:sp>
      <p:pic>
        <p:nvPicPr>
          <p:cNvPr id="5129"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4500"/>
          <a:stretch/>
        </p:blipFill>
        <p:spPr bwMode="auto">
          <a:xfrm>
            <a:off x="2279578" y="2041418"/>
            <a:ext cx="7365661" cy="84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290002" y="1697593"/>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9" name="TextBox 18"/>
          <p:cNvSpPr txBox="1"/>
          <p:nvPr/>
        </p:nvSpPr>
        <p:spPr>
          <a:xfrm>
            <a:off x="5269976" y="3164262"/>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0" name="TextBox 19"/>
          <p:cNvSpPr txBox="1"/>
          <p:nvPr/>
        </p:nvSpPr>
        <p:spPr>
          <a:xfrm>
            <a:off x="2872210" y="3164262"/>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sp>
        <p:nvSpPr>
          <p:cNvPr id="21" name="TextBox 20"/>
          <p:cNvSpPr txBox="1"/>
          <p:nvPr/>
        </p:nvSpPr>
        <p:spPr>
          <a:xfrm>
            <a:off x="7524945" y="5406823"/>
            <a:ext cx="3499099" cy="369332"/>
          </a:xfrm>
          <a:prstGeom prst="rect">
            <a:avLst/>
          </a:prstGeom>
          <a:noFill/>
        </p:spPr>
        <p:txBody>
          <a:bodyPr wrap="none" rtlCol="0">
            <a:spAutoFit/>
          </a:bodyPr>
          <a:lstStyle/>
          <a:p>
            <a:r>
              <a:rPr lang="en-US" dirty="0"/>
              <a:t>Light Transport Operators [</a:t>
            </a:r>
            <a:r>
              <a:rPr lang="en-US" dirty="0" err="1"/>
              <a:t>Arvo</a:t>
            </a:r>
            <a:r>
              <a:rPr lang="en-US" dirty="0"/>
              <a:t> 94]</a:t>
            </a:r>
          </a:p>
        </p:txBody>
      </p:sp>
      <p:sp>
        <p:nvSpPr>
          <p:cNvPr id="13" name="TextBox 12"/>
          <p:cNvSpPr txBox="1"/>
          <p:nvPr/>
        </p:nvSpPr>
        <p:spPr>
          <a:xfrm>
            <a:off x="7524945" y="5099895"/>
            <a:ext cx="3466975" cy="369332"/>
          </a:xfrm>
          <a:prstGeom prst="rect">
            <a:avLst/>
          </a:prstGeom>
          <a:noFill/>
        </p:spPr>
        <p:txBody>
          <a:bodyPr wrap="none" rtlCol="0">
            <a:spAutoFit/>
          </a:bodyPr>
          <a:lstStyle/>
          <a:p>
            <a:r>
              <a:rPr lang="en-US" dirty="0"/>
              <a:t>The Rendering equation [</a:t>
            </a:r>
            <a:r>
              <a:rPr lang="en-US" dirty="0" err="1"/>
              <a:t>Kajiya</a:t>
            </a:r>
            <a:r>
              <a:rPr lang="en-US" dirty="0"/>
              <a:t> 86]</a:t>
            </a:r>
          </a:p>
        </p:txBody>
      </p:sp>
      <p:cxnSp>
        <p:nvCxnSpPr>
          <p:cNvPr id="5" name="Straight Connector 4"/>
          <p:cNvCxnSpPr>
            <a:stCxn id="16" idx="1"/>
          </p:cNvCxnSpPr>
          <p:nvPr/>
        </p:nvCxnSpPr>
        <p:spPr>
          <a:xfrm flipH="1">
            <a:off x="4038213" y="1897648"/>
            <a:ext cx="251789" cy="367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6" idx="3"/>
          </p:cNvCxnSpPr>
          <p:nvPr/>
        </p:nvCxnSpPr>
        <p:spPr>
          <a:xfrm>
            <a:off x="5371901" y="1897648"/>
            <a:ext cx="253748" cy="334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68496" y="2808183"/>
            <a:ext cx="0" cy="400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371901" y="2808183"/>
            <a:ext cx="0" cy="400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a:t>L</a:t>
            </a:r>
            <a:r>
              <a:rPr lang="en-GB" dirty="0"/>
              <a:t> is a sum of high-dimensional integrals</a:t>
            </a:r>
          </a:p>
        </p:txBody>
      </p:sp>
      <p:sp>
        <p:nvSpPr>
          <p:cNvPr id="4" name="Slide Number Placeholder 3"/>
          <p:cNvSpPr>
            <a:spLocks noGrp="1"/>
          </p:cNvSpPr>
          <p:nvPr>
            <p:ph type="sldNum" sz="quarter" idx="12"/>
          </p:nvPr>
        </p:nvSpPr>
        <p:spPr/>
        <p:txBody>
          <a:bodyPr/>
          <a:lstStyle/>
          <a:p>
            <a:fld id="{50DC014F-B254-430C-8246-BEE23660095E}" type="slidenum">
              <a:rPr lang="en-GB" smtClean="0"/>
              <a:t>19</a:t>
            </a:fld>
            <a:endParaRPr lang="en-GB"/>
          </a:p>
        </p:txBody>
      </p:sp>
      <p:pic>
        <p:nvPicPr>
          <p:cNvPr id="512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8" y="2041417"/>
            <a:ext cx="736566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808438" y="5261840"/>
            <a:ext cx="1451038" cy="400110"/>
          </a:xfrm>
          <a:prstGeom prst="rect">
            <a:avLst/>
          </a:prstGeom>
          <a:noFill/>
        </p:spPr>
        <p:txBody>
          <a:bodyPr wrap="none" rtlCol="0">
            <a:spAutoFit/>
          </a:bodyPr>
          <a:lstStyle/>
          <a:p>
            <a:r>
              <a:rPr lang="en-US" sz="2000" dirty="0">
                <a:solidFill>
                  <a:srgbClr val="00B0F0"/>
                </a:solidFill>
              </a:rPr>
              <a:t>One bounce</a:t>
            </a:r>
            <a:endParaRPr lang="en-GB" sz="2000" dirty="0">
              <a:solidFill>
                <a:srgbClr val="00B0F0"/>
              </a:solidFill>
            </a:endParaRPr>
          </a:p>
        </p:txBody>
      </p:sp>
      <p:cxnSp>
        <p:nvCxnSpPr>
          <p:cNvPr id="13" name="Straight Connector 12"/>
          <p:cNvCxnSpPr/>
          <p:nvPr/>
        </p:nvCxnSpPr>
        <p:spPr>
          <a:xfrm>
            <a:off x="5231904" y="5197956"/>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956873" y="5261840"/>
            <a:ext cx="1721753" cy="400110"/>
          </a:xfrm>
          <a:prstGeom prst="rect">
            <a:avLst/>
          </a:prstGeom>
          <a:noFill/>
        </p:spPr>
        <p:txBody>
          <a:bodyPr wrap="none" rtlCol="0">
            <a:spAutoFit/>
          </a:bodyPr>
          <a:lstStyle/>
          <a:p>
            <a:r>
              <a:rPr lang="en-US" sz="2000" dirty="0">
                <a:solidFill>
                  <a:srgbClr val="00B0F0"/>
                </a:solidFill>
              </a:rPr>
              <a:t>Three bounces</a:t>
            </a:r>
            <a:endParaRPr lang="en-GB" sz="2000" dirty="0">
              <a:solidFill>
                <a:srgbClr val="00B0F0"/>
              </a:solidFill>
            </a:endParaRPr>
          </a:p>
        </p:txBody>
      </p:sp>
      <p:cxnSp>
        <p:nvCxnSpPr>
          <p:cNvPr id="15" name="Straight Connector 14"/>
          <p:cNvCxnSpPr/>
          <p:nvPr/>
        </p:nvCxnSpPr>
        <p:spPr>
          <a:xfrm>
            <a:off x="7464152" y="5188664"/>
            <a:ext cx="43204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79577" y="2805146"/>
            <a:ext cx="6588198" cy="1957355"/>
          </a:xfrm>
          <a:prstGeom prst="rect">
            <a:avLst/>
          </a:prstGeom>
          <a:solidFill>
            <a:srgbClr val="0000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TextBox 16"/>
          <p:cNvSpPr txBox="1"/>
          <p:nvPr/>
        </p:nvSpPr>
        <p:spPr>
          <a:xfrm>
            <a:off x="6238532" y="1831870"/>
            <a:ext cx="1081899" cy="400110"/>
          </a:xfrm>
          <a:prstGeom prst="rect">
            <a:avLst/>
          </a:prstGeom>
          <a:noFill/>
        </p:spPr>
        <p:txBody>
          <a:bodyPr wrap="none" rtlCol="0">
            <a:spAutoFit/>
          </a:bodyPr>
          <a:lstStyle/>
          <a:p>
            <a:r>
              <a:rPr lang="en-US" sz="2000" dirty="0">
                <a:solidFill>
                  <a:srgbClr val="00B0F0"/>
                </a:solidFill>
              </a:rPr>
              <a:t>radiance</a:t>
            </a:r>
            <a:endParaRPr lang="en-GB" sz="2000" dirty="0">
              <a:solidFill>
                <a:srgbClr val="00B0F0"/>
              </a:solidFill>
            </a:endParaRPr>
          </a:p>
        </p:txBody>
      </p:sp>
      <p:sp>
        <p:nvSpPr>
          <p:cNvPr id="18" name="TextBox 17"/>
          <p:cNvSpPr txBox="1"/>
          <p:nvPr/>
        </p:nvSpPr>
        <p:spPr>
          <a:xfrm>
            <a:off x="6178137" y="2667435"/>
            <a:ext cx="1949893" cy="400110"/>
          </a:xfrm>
          <a:prstGeom prst="rect">
            <a:avLst/>
          </a:prstGeom>
          <a:noFill/>
        </p:spPr>
        <p:txBody>
          <a:bodyPr wrap="none" rtlCol="0">
            <a:spAutoFit/>
          </a:bodyPr>
          <a:lstStyle/>
          <a:p>
            <a:r>
              <a:rPr lang="en-US" sz="2000" dirty="0">
                <a:solidFill>
                  <a:srgbClr val="00B0F0"/>
                </a:solidFill>
              </a:rPr>
              <a:t>integral operator</a:t>
            </a:r>
            <a:endParaRPr lang="en-GB" sz="2000" dirty="0">
              <a:solidFill>
                <a:srgbClr val="00B0F0"/>
              </a:solidFill>
            </a:endParaRPr>
          </a:p>
        </p:txBody>
      </p:sp>
      <p:sp>
        <p:nvSpPr>
          <p:cNvPr id="21" name="TextBox 20"/>
          <p:cNvSpPr txBox="1"/>
          <p:nvPr/>
        </p:nvSpPr>
        <p:spPr>
          <a:xfrm>
            <a:off x="6173712" y="2979461"/>
            <a:ext cx="1958741" cy="400110"/>
          </a:xfrm>
          <a:prstGeom prst="rect">
            <a:avLst/>
          </a:prstGeom>
          <a:noFill/>
        </p:spPr>
        <p:txBody>
          <a:bodyPr wrap="none" rtlCol="0">
            <a:spAutoFit/>
          </a:bodyPr>
          <a:lstStyle/>
          <a:p>
            <a:r>
              <a:rPr lang="en-US" sz="2000" dirty="0">
                <a:solidFill>
                  <a:srgbClr val="00B0F0"/>
                </a:solidFill>
              </a:rPr>
              <a:t>emitted radiance</a:t>
            </a:r>
            <a:endParaRPr lang="en-GB" sz="2000" dirty="0">
              <a:solidFill>
                <a:srgbClr val="00B0F0"/>
              </a:solidFill>
            </a:endParaRPr>
          </a:p>
        </p:txBody>
      </p:sp>
      <p:cxnSp>
        <p:nvCxnSpPr>
          <p:cNvPr id="22" name="Straight Connector 21"/>
          <p:cNvCxnSpPr>
            <a:stCxn id="17" idx="1"/>
          </p:cNvCxnSpPr>
          <p:nvPr/>
        </p:nvCxnSpPr>
        <p:spPr>
          <a:xfrm flipH="1">
            <a:off x="4070705" y="2031925"/>
            <a:ext cx="2167827" cy="284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1"/>
          </p:cNvCxnSpPr>
          <p:nvPr/>
        </p:nvCxnSpPr>
        <p:spPr>
          <a:xfrm flipH="1">
            <a:off x="5663952" y="2031925"/>
            <a:ext cx="574580" cy="294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1" idx="1"/>
          </p:cNvCxnSpPr>
          <p:nvPr/>
        </p:nvCxnSpPr>
        <p:spPr>
          <a:xfrm>
            <a:off x="4739098" y="2743744"/>
            <a:ext cx="1434614" cy="435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8" idx="1"/>
          </p:cNvCxnSpPr>
          <p:nvPr/>
        </p:nvCxnSpPr>
        <p:spPr>
          <a:xfrm>
            <a:off x="5402851" y="2734252"/>
            <a:ext cx="775286" cy="1332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4787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Motivation for analysis</a:t>
            </a:r>
          </a:p>
        </p:txBody>
      </p:sp>
      <p:sp>
        <p:nvSpPr>
          <p:cNvPr id="3" name="Content Placeholder 2"/>
          <p:cNvSpPr>
            <a:spLocks noGrp="1"/>
          </p:cNvSpPr>
          <p:nvPr>
            <p:ph idx="1"/>
          </p:nvPr>
        </p:nvSpPr>
        <p:spPr>
          <a:xfrm>
            <a:off x="838200" y="1825625"/>
            <a:ext cx="10515600" cy="4351338"/>
          </a:xfrm>
        </p:spPr>
        <p:txBody>
          <a:bodyPr/>
          <a:lstStyle/>
          <a:p>
            <a:pPr marL="0" indent="0">
              <a:buNone/>
            </a:pPr>
            <a:endParaRPr lang="en-GB" dirty="0"/>
          </a:p>
          <a:p>
            <a:r>
              <a:rPr lang="en-GB" dirty="0"/>
              <a:t>assess, compare existing methods for Monte Carlo rendering</a:t>
            </a:r>
          </a:p>
          <a:p>
            <a:endParaRPr lang="en-GB" dirty="0"/>
          </a:p>
          <a:p>
            <a:r>
              <a:rPr lang="en-GB" dirty="0"/>
              <a:t>provide insight, inspire improvement</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174398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and integration in rendering</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19213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Reconstruction: estimate image samples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spTree>
    <p:extLst>
      <p:ext uri="{BB962C8B-B14F-4D97-AF65-F5344CB8AC3E}">
        <p14:creationId xmlns:p14="http://schemas.microsoft.com/office/powerpoint/2010/main" val="157952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sample image at grid locations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39"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56" name="TextBox 55"/>
          <p:cNvSpPr txBox="1"/>
          <p:nvPr/>
        </p:nvSpPr>
        <p:spPr>
          <a:xfrm>
            <a:off x="5644100" y="3225409"/>
            <a:ext cx="1027845" cy="369332"/>
          </a:xfrm>
          <a:prstGeom prst="rect">
            <a:avLst/>
          </a:prstGeom>
          <a:noFill/>
        </p:spPr>
        <p:txBody>
          <a:bodyPr wrap="none" rtlCol="0">
            <a:spAutoFit/>
          </a:bodyPr>
          <a:lstStyle/>
          <a:p>
            <a:r>
              <a:rPr lang="en-US" dirty="0"/>
              <a:t>sampling</a:t>
            </a:r>
            <a:endParaRPr lang="en-GB" dirty="0"/>
          </a:p>
        </p:txBody>
      </p:sp>
      <p:cxnSp>
        <p:nvCxnSpPr>
          <p:cNvPr id="4" name="Straight Connector 3"/>
          <p:cNvCxnSpPr>
            <a:stCxn id="56" idx="1"/>
          </p:cNvCxnSpPr>
          <p:nvPr/>
        </p:nvCxnSpPr>
        <p:spPr>
          <a:xfrm flipH="1" flipV="1">
            <a:off x="4644732" y="3408202"/>
            <a:ext cx="999368" cy="18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694633" y="3209298"/>
            <a:ext cx="674993" cy="400110"/>
          </a:xfrm>
          <a:prstGeom prst="rect">
            <a:avLst/>
          </a:prstGeom>
          <a:noFill/>
        </p:spPr>
        <p:txBody>
          <a:bodyPr wrap="none" rtlCol="0">
            <a:spAutoFit/>
          </a:bodyPr>
          <a:lstStyle/>
          <a:p>
            <a:r>
              <a:rPr lang="en-US" sz="2000" dirty="0"/>
              <a:t>copy</a:t>
            </a:r>
            <a:endParaRPr lang="en-GB" sz="2000" dirty="0"/>
          </a:p>
        </p:txBody>
      </p:sp>
      <p:cxnSp>
        <p:nvCxnSpPr>
          <p:cNvPr id="60" name="Straight Connector 59"/>
          <p:cNvCxnSpPr>
            <a:stCxn id="59" idx="1"/>
            <a:endCxn id="56" idx="3"/>
          </p:cNvCxnSpPr>
          <p:nvPr/>
        </p:nvCxnSpPr>
        <p:spPr>
          <a:xfrm flipH="1">
            <a:off x="6671945" y="3409353"/>
            <a:ext cx="3022688" cy="72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72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method: when sampling is increased</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sp>
        <p:nvSpPr>
          <p:cNvPr id="180" name="TextBox 179"/>
          <p:cNvSpPr txBox="1"/>
          <p:nvPr/>
        </p:nvSpPr>
        <p:spPr>
          <a:xfrm>
            <a:off x="2054176" y="1599029"/>
            <a:ext cx="3268844" cy="400110"/>
          </a:xfrm>
          <a:prstGeom prst="rect">
            <a:avLst/>
          </a:prstGeom>
          <a:noFill/>
        </p:spPr>
        <p:txBody>
          <a:bodyPr wrap="none" rtlCol="0">
            <a:spAutoFit/>
          </a:bodyPr>
          <a:lstStyle/>
          <a:p>
            <a:r>
              <a:rPr lang="en-US" sz="2000" dirty="0"/>
              <a:t>ground truth (high-res) image</a:t>
            </a:r>
            <a:endParaRPr lang="en-GB" sz="2000" dirty="0"/>
          </a:p>
        </p:txBody>
      </p:sp>
      <p:sp>
        <p:nvSpPr>
          <p:cNvPr id="181" name="TextBox 180"/>
          <p:cNvSpPr txBox="1"/>
          <p:nvPr/>
        </p:nvSpPr>
        <p:spPr>
          <a:xfrm>
            <a:off x="7259414" y="1542089"/>
            <a:ext cx="3696525" cy="400110"/>
          </a:xfrm>
          <a:prstGeom prst="rect">
            <a:avLst/>
          </a:prstGeom>
          <a:noFill/>
        </p:spPr>
        <p:txBody>
          <a:bodyPr wrap="none" rtlCol="0">
            <a:spAutoFit/>
          </a:bodyPr>
          <a:lstStyle/>
          <a:p>
            <a:r>
              <a:rPr lang="en-US" sz="2000" dirty="0"/>
              <a:t>reconstruct on (low-res) pixel grid</a:t>
            </a:r>
            <a:endParaRPr lang="en-GB" sz="2000" dirty="0"/>
          </a:p>
        </p:txBody>
      </p:sp>
      <p:grpSp>
        <p:nvGrpSpPr>
          <p:cNvPr id="26" name="Group 25"/>
          <p:cNvGrpSpPr/>
          <p:nvPr/>
        </p:nvGrpSpPr>
        <p:grpSpPr>
          <a:xfrm>
            <a:off x="2453206" y="2387672"/>
            <a:ext cx="2211260" cy="2150948"/>
            <a:chOff x="4840768" y="2870152"/>
            <a:chExt cx="1552284" cy="1509946"/>
          </a:xfrm>
          <a:solidFill>
            <a:schemeClr val="bg1"/>
          </a:solidFill>
        </p:grpSpPr>
        <p:sp>
          <p:nvSpPr>
            <p:cNvPr id="27" name="Oval 26"/>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Rectangle 35"/>
          <p:cNvSpPr/>
          <p:nvPr/>
        </p:nvSpPr>
        <p:spPr>
          <a:xfrm>
            <a:off x="7639741" y="400196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7639740" y="3015568"/>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7639740" y="2071947"/>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625285" y="3989153"/>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626693" y="3030549"/>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625286" y="2071946"/>
            <a:ext cx="858701" cy="799109"/>
          </a:xfrm>
          <a:prstGeom prst="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632513" y="2056665"/>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8632513" y="3015568"/>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8632513" y="4001969"/>
            <a:ext cx="858701" cy="799109"/>
          </a:xfrm>
          <a:prstGeom prst="rect">
            <a:avLst/>
          </a:prstGeom>
          <a:solidFill>
            <a:schemeClr val="tx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18" name="Picture 2" descr="http://www.reedbeta.com/blog/wp-content/uploads/2014/11/aa-1spp-ce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4961" y="1461900"/>
            <a:ext cx="4313976" cy="431397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flipV="1">
            <a:off x="6871982" y="1858004"/>
            <a:ext cx="1190520" cy="486130"/>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6831491" y="1808528"/>
            <a:ext cx="1271502" cy="523220"/>
          </a:xfrm>
          <a:prstGeom prst="rect">
            <a:avLst/>
          </a:prstGeom>
          <a:noFill/>
          <a:effectLst>
            <a:outerShdw blurRad="50800" dist="38100" dir="18900000" algn="bl" rotWithShape="0">
              <a:prstClr val="black">
                <a:alpha val="40000"/>
              </a:prstClr>
            </a:outerShdw>
          </a:effectLst>
        </p:spPr>
        <p:txBody>
          <a:bodyPr wrap="none" rtlCol="0">
            <a:spAutoFit/>
          </a:bodyPr>
          <a:lstStyle/>
          <a:p>
            <a:r>
              <a:rPr lang="en-US" sz="2800" dirty="0">
                <a:solidFill>
                  <a:srgbClr val="FFFF00"/>
                </a:solidFill>
              </a:rPr>
              <a:t>aliasing</a:t>
            </a:r>
            <a:endParaRPr lang="en-GB" sz="2800" dirty="0">
              <a:solidFill>
                <a:srgbClr val="FFFF00"/>
              </a:solidFill>
            </a:endParaRPr>
          </a:p>
        </p:txBody>
      </p:sp>
    </p:spTree>
    <p:extLst>
      <p:ext uri="{BB962C8B-B14F-4D97-AF65-F5344CB8AC3E}">
        <p14:creationId xmlns:p14="http://schemas.microsoft.com/office/powerpoint/2010/main" val="1132493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assuming `square’ pixels</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453794"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4616334"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459502"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439384"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209298"/>
            <a:ext cx="999313" cy="400110"/>
          </a:xfrm>
          <a:prstGeom prst="rect">
            <a:avLst/>
          </a:prstGeom>
          <a:noFill/>
        </p:spPr>
        <p:txBody>
          <a:bodyPr wrap="none" rtlCol="0">
            <a:spAutoFit/>
          </a:bodyPr>
          <a:lstStyle/>
          <a:p>
            <a:r>
              <a:rPr lang="en-US" sz="2000" dirty="0"/>
              <a:t>average</a:t>
            </a:r>
            <a:endParaRPr lang="en-GB" sz="2000" dirty="0"/>
          </a:p>
        </p:txBody>
      </p:sp>
      <p:cxnSp>
        <p:nvCxnSpPr>
          <p:cNvPr id="192" name="Straight Connector 191"/>
          <p:cNvCxnSpPr>
            <a:stCxn id="190" idx="1"/>
            <a:endCxn id="186" idx="3"/>
          </p:cNvCxnSpPr>
          <p:nvPr/>
        </p:nvCxnSpPr>
        <p:spPr>
          <a:xfrm flipH="1">
            <a:off x="7199785" y="3409353"/>
            <a:ext cx="2378806" cy="1610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743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is costly due to multi-sampling</a:t>
            </a:r>
          </a:p>
        </p:txBody>
      </p:sp>
      <p:pic>
        <p:nvPicPr>
          <p:cNvPr id="4098"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0" name="Rectangle 169"/>
          <p:cNvSpPr/>
          <p:nvPr/>
        </p:nvSpPr>
        <p:spPr>
          <a:xfrm>
            <a:off x="1186744" y="1497314"/>
            <a:ext cx="10167056" cy="415154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1" name="Picture 2" descr="http://www.reedbeta.com/blog/wp-content/uploads/2014/11/ref-1Mspp-lanczos-2.0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129" y="1461900"/>
            <a:ext cx="4320329" cy="432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5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Antialiasing using general reconstruction filter</a:t>
            </a:r>
          </a:p>
        </p:txBody>
      </p:sp>
      <p:pic>
        <p:nvPicPr>
          <p:cNvPr id="4098" name="Picture 2" descr="http://www.reedbeta.com/blog/wp-content/uploads/2014/11/ref-1Mspp-lanczos-2.0px.png"/>
          <p:cNvPicPr>
            <a:picLocks noChangeAspect="1" noChangeArrowheads="1"/>
          </p:cNvPicPr>
          <p:nvPr/>
        </p:nvPicPr>
        <p:blipFill rotWithShape="1">
          <a:blip r:embed="rId2">
            <a:extLst>
              <a:ext uri="{28A0092B-C50C-407E-A947-70E740481C1C}">
                <a14:useLocalDpi xmlns:a14="http://schemas.microsoft.com/office/drawing/2010/main" val="0"/>
              </a:ext>
            </a:extLst>
          </a:blip>
          <a:srcRect l="9772" t="36473" r="21509" b="2708"/>
          <a:stretch/>
        </p:blipFill>
        <p:spPr bwMode="auto">
          <a:xfrm>
            <a:off x="1971767" y="2018357"/>
            <a:ext cx="3351253" cy="2965997"/>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141" name="Group 140"/>
          <p:cNvGrpSpPr/>
          <p:nvPr/>
        </p:nvGrpSpPr>
        <p:grpSpPr>
          <a:xfrm>
            <a:off x="8001725" y="2335276"/>
            <a:ext cx="2211260" cy="2150948"/>
            <a:chOff x="4840768" y="2870152"/>
            <a:chExt cx="1552284" cy="1509946"/>
          </a:xfrm>
        </p:grpSpPr>
        <p:sp>
          <p:nvSpPr>
            <p:cNvPr id="90" name="Oval 89"/>
            <p:cNvSpPr/>
            <p:nvPr/>
          </p:nvSpPr>
          <p:spPr>
            <a:xfrm flipV="1">
              <a:off x="4840771"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flipV="1">
              <a:off x="5554713"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flipV="1">
              <a:off x="6298470" y="2870152"/>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p:cNvSpPr/>
            <p:nvPr/>
          </p:nvSpPr>
          <p:spPr>
            <a:xfrm flipV="1">
              <a:off x="4840768" y="3575716"/>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flipV="1">
              <a:off x="5554711"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flipV="1">
              <a:off x="6298468" y="3575717"/>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flipV="1">
              <a:off x="4840770"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flipV="1">
              <a:off x="5554711"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flipV="1">
              <a:off x="6298468" y="4283858"/>
              <a:ext cx="94582" cy="96240"/>
            </a:xfrm>
            <a:prstGeom prst="ellipse">
              <a:avLst/>
            </a:prstGeom>
            <a:solidFill>
              <a:schemeClr val="tx2"/>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3" name="Group 172"/>
          <p:cNvGrpSpPr/>
          <p:nvPr/>
        </p:nvGrpSpPr>
        <p:grpSpPr>
          <a:xfrm>
            <a:off x="7020302" y="1868881"/>
            <a:ext cx="3856389" cy="3520487"/>
            <a:chOff x="1560387" y="1931638"/>
            <a:chExt cx="3856389" cy="3520487"/>
          </a:xfrm>
        </p:grpSpPr>
        <p:cxnSp>
          <p:nvCxnSpPr>
            <p:cNvPr id="174" name="Straight Arrow Connector 17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77" name="TextBox 176"/>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7639741" y="4001969"/>
            <a:ext cx="858701" cy="799109"/>
          </a:xfrm>
          <a:prstGeom prst="rect">
            <a:avLst/>
          </a:prstGeom>
          <a:solidFill>
            <a:schemeClr val="bg1">
              <a:lumMod val="75000"/>
              <a:lumOff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639740" y="3015568"/>
            <a:ext cx="858701" cy="799109"/>
          </a:xfrm>
          <a:prstGeom prst="rect">
            <a:avLst/>
          </a:prstGeom>
          <a:solidFill>
            <a:schemeClr val="tx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7639740" y="2071947"/>
            <a:ext cx="858701" cy="799109"/>
          </a:xfrm>
          <a:prstGeom prst="rect">
            <a:avLst/>
          </a:prstGeom>
          <a:solidFill>
            <a:schemeClr val="tx1">
              <a:lumMod val="8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9625285" y="3989153"/>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9626693" y="303054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9625286" y="2071946"/>
            <a:ext cx="858701" cy="799109"/>
          </a:xfrm>
          <a:prstGeom prst="rect">
            <a:avLst/>
          </a:prstGeom>
          <a:solidFill>
            <a:schemeClr val="bg1">
              <a:lumMod val="65000"/>
              <a:lumOff val="3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8632513" y="2056665"/>
            <a:ext cx="858701" cy="799109"/>
          </a:xfrm>
          <a:prstGeom prst="rect">
            <a:avLst/>
          </a:prstGeom>
          <a:solidFill>
            <a:schemeClr val="tx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8632513" y="3015568"/>
            <a:ext cx="858701" cy="799109"/>
          </a:xfrm>
          <a:prstGeom prst="rect">
            <a:avLst/>
          </a:prstGeom>
          <a:solidFill>
            <a:schemeClr val="tx1">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632513" y="4001969"/>
            <a:ext cx="858701" cy="799109"/>
          </a:xfrm>
          <a:prstGeom prst="rect">
            <a:avLst/>
          </a:prstGeom>
          <a:solidFill>
            <a:schemeClr val="bg1">
              <a:lumMod val="85000"/>
              <a:lumOff val="1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6" name="TextBox 185"/>
          <p:cNvSpPr txBox="1"/>
          <p:nvPr/>
        </p:nvSpPr>
        <p:spPr>
          <a:xfrm>
            <a:off x="5987580" y="3225406"/>
            <a:ext cx="1745991" cy="400110"/>
          </a:xfrm>
          <a:prstGeom prst="rect">
            <a:avLst/>
          </a:prstGeom>
          <a:noFill/>
        </p:spPr>
        <p:txBody>
          <a:bodyPr wrap="none" rtlCol="0">
            <a:spAutoFit/>
          </a:bodyPr>
          <a:lstStyle/>
          <a:p>
            <a:r>
              <a:rPr lang="en-US" sz="2000" dirty="0"/>
              <a:t>multi-sampling</a:t>
            </a:r>
            <a:endParaRPr lang="en-GB" sz="2000" dirty="0"/>
          </a:p>
        </p:txBody>
      </p:sp>
      <p:cxnSp>
        <p:nvCxnSpPr>
          <p:cNvPr id="187" name="Straight Connector 186"/>
          <p:cNvCxnSpPr>
            <a:stCxn id="186" idx="1"/>
          </p:cNvCxnSpPr>
          <p:nvPr/>
        </p:nvCxnSpPr>
        <p:spPr>
          <a:xfrm flipH="1">
            <a:off x="5150120" y="3425461"/>
            <a:ext cx="837460" cy="441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6" idx="1"/>
            <a:endCxn id="111" idx="5"/>
          </p:cNvCxnSpPr>
          <p:nvPr/>
        </p:nvCxnSpPr>
        <p:spPr>
          <a:xfrm flipH="1">
            <a:off x="4994292" y="3425461"/>
            <a:ext cx="993288" cy="2798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6" idx="1"/>
            <a:endCxn id="105" idx="6"/>
          </p:cNvCxnSpPr>
          <p:nvPr/>
        </p:nvCxnSpPr>
        <p:spPr>
          <a:xfrm flipH="1" flipV="1">
            <a:off x="5014410" y="3183561"/>
            <a:ext cx="973170" cy="24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578591" y="3125754"/>
            <a:ext cx="957826" cy="584775"/>
          </a:xfrm>
          <a:prstGeom prst="rect">
            <a:avLst/>
          </a:prstGeom>
          <a:noFill/>
        </p:spPr>
        <p:txBody>
          <a:bodyPr wrap="none" rtlCol="0">
            <a:spAutoFit/>
          </a:bodyPr>
          <a:lstStyle/>
          <a:p>
            <a:r>
              <a:rPr lang="en-US" sz="1600" dirty="0"/>
              <a:t>weighted</a:t>
            </a:r>
          </a:p>
          <a:p>
            <a:r>
              <a:rPr lang="en-US" sz="1600" dirty="0"/>
              <a:t>average</a:t>
            </a:r>
            <a:endParaRPr lang="en-GB" sz="1600" dirty="0"/>
          </a:p>
        </p:txBody>
      </p:sp>
      <p:cxnSp>
        <p:nvCxnSpPr>
          <p:cNvPr id="192" name="Straight Connector 191"/>
          <p:cNvCxnSpPr/>
          <p:nvPr/>
        </p:nvCxnSpPr>
        <p:spPr>
          <a:xfrm flipH="1">
            <a:off x="7733571" y="3418142"/>
            <a:ext cx="1845020" cy="731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234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2" descr="http://www.reedbeta.com/blog/wp-content/uploads/2014/11/ref-1Mspp-lanczos-2.0px.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2" t="36473" r="21509" b="2708"/>
          <a:stretch/>
        </p:blipFill>
        <p:spPr bwMode="auto">
          <a:xfrm>
            <a:off x="4614663" y="1948114"/>
            <a:ext cx="3351253" cy="296599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443556" y="5324018"/>
            <a:ext cx="1559466" cy="400110"/>
          </a:xfrm>
          <a:prstGeom prst="rect">
            <a:avLst/>
          </a:prstGeom>
          <a:noFill/>
        </p:spPr>
        <p:txBody>
          <a:bodyPr wrap="none" rtlCol="0">
            <a:spAutoFit/>
          </a:bodyPr>
          <a:lstStyle/>
          <a:p>
            <a:r>
              <a:rPr lang="en-US" sz="2000" dirty="0"/>
              <a:t>deterministic</a:t>
            </a:r>
            <a:endParaRPr lang="en-GB" sz="2000" dirty="0"/>
          </a:p>
        </p:txBody>
      </p:sp>
    </p:spTree>
    <p:extLst>
      <p:ext uri="{BB962C8B-B14F-4D97-AF65-F5344CB8AC3E}">
        <p14:creationId xmlns:p14="http://schemas.microsoft.com/office/powerpoint/2010/main" val="335080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191" y="4136789"/>
            <a:ext cx="1373174" cy="913785"/>
          </a:xfrm>
          <a:prstGeom prst="rect">
            <a:avLst/>
          </a:prstGeom>
          <a:noFill/>
          <a:scene3d>
            <a:camera prst="isometricOffAxis2Top"/>
            <a:lightRig rig="threePt" dir="t"/>
          </a:scene3d>
          <a:sp3d>
            <a:bevelT/>
          </a:sp3d>
          <a:extLst>
            <a:ext uri="{909E8E84-426E-40DD-AFC4-6F175D3DCCD1}">
              <a14:hiddenFill xmlns:a14="http://schemas.microsoft.com/office/drawing/2010/main">
                <a:solidFill>
                  <a:srgbClr val="FFFFFF"/>
                </a:solidFill>
              </a14:hiddenFill>
            </a:ext>
          </a:extLst>
        </p:spPr>
      </p:pic>
      <p:pic>
        <p:nvPicPr>
          <p:cNvPr id="183" name="Picture 10" descr="https://s-media-cache-ak0.pinimg.com/236x/6a/09/42/6a0942c935740f21fca9800f4d871a3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4492" y="2190829"/>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83" descr="http://www.photl.com/images/photos/2008/11/19/0505/wm75316t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8964" y="2923800"/>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Reconstructing integrals</a:t>
            </a:r>
          </a:p>
        </p:txBody>
      </p:sp>
      <p:grpSp>
        <p:nvGrpSpPr>
          <p:cNvPr id="3" name="Group 2"/>
          <p:cNvGrpSpPr/>
          <p:nvPr/>
        </p:nvGrpSpPr>
        <p:grpSpPr>
          <a:xfrm>
            <a:off x="2119977" y="1945202"/>
            <a:ext cx="4225181" cy="4113428"/>
            <a:chOff x="1560387" y="1473144"/>
            <a:chExt cx="4225181" cy="4113428"/>
          </a:xfrm>
          <a:scene3d>
            <a:camera prst="isometricLeftDown"/>
            <a:lightRig rig="threePt" dir="t"/>
          </a:scene3d>
        </p:grpSpPr>
        <p:grpSp>
          <p:nvGrpSpPr>
            <p:cNvPr id="159" name="Group 158"/>
            <p:cNvGrpSpPr/>
            <p:nvPr/>
          </p:nvGrpSpPr>
          <p:grpSpPr>
            <a:xfrm>
              <a:off x="1560387" y="1931638"/>
              <a:ext cx="3856389" cy="3520487"/>
              <a:chOff x="1560387" y="1931638"/>
              <a:chExt cx="3856389" cy="3520487"/>
            </a:xfrm>
          </p:grpSpPr>
          <p:cxnSp>
            <p:nvCxnSpPr>
              <p:cNvPr id="154" name="Straight Arrow Connector 153"/>
              <p:cNvCxnSpPr/>
              <p:nvPr/>
            </p:nvCxnSpPr>
            <p:spPr>
              <a:xfrm flipV="1">
                <a:off x="1878104" y="1970237"/>
                <a:ext cx="1754" cy="312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878105" y="5092177"/>
                <a:ext cx="3538671" cy="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5005304" y="5052015"/>
                <a:ext cx="317716" cy="400110"/>
              </a:xfrm>
              <a:prstGeom prst="rect">
                <a:avLst/>
              </a:prstGeom>
              <a:noFill/>
            </p:spPr>
            <p:txBody>
              <a:bodyPr wrap="none" rtlCol="0">
                <a:spAutoFit/>
              </a:bodyPr>
              <a:lstStyle/>
              <a:p>
                <a:r>
                  <a:rPr lang="en-US" sz="2000" dirty="0"/>
                  <a:t>X</a:t>
                </a:r>
                <a:endParaRPr lang="en-GB" sz="2000" dirty="0"/>
              </a:p>
            </p:txBody>
          </p:sp>
          <p:sp>
            <p:nvSpPr>
              <p:cNvPr id="161" name="TextBox 160"/>
              <p:cNvSpPr txBox="1"/>
              <p:nvPr/>
            </p:nvSpPr>
            <p:spPr>
              <a:xfrm>
                <a:off x="1560387" y="1931638"/>
                <a:ext cx="317716" cy="400110"/>
              </a:xfrm>
              <a:prstGeom prst="rect">
                <a:avLst/>
              </a:prstGeom>
              <a:noFill/>
            </p:spPr>
            <p:txBody>
              <a:bodyPr wrap="none" rtlCol="0">
                <a:spAutoFit/>
              </a:bodyPr>
              <a:lstStyle/>
              <a:p>
                <a:r>
                  <a:rPr lang="en-US" sz="2000" dirty="0"/>
                  <a:t>Y</a:t>
                </a:r>
                <a:endParaRPr lang="en-GB" sz="2000" dirty="0"/>
              </a:p>
            </p:txBody>
          </p:sp>
        </p:grpSp>
        <p:grpSp>
          <p:nvGrpSpPr>
            <p:cNvPr id="35" name="Group 34"/>
            <p:cNvGrpSpPr/>
            <p:nvPr/>
          </p:nvGrpSpPr>
          <p:grpSpPr>
            <a:xfrm>
              <a:off x="2453206" y="2387672"/>
              <a:ext cx="2211260" cy="2150948"/>
              <a:chOff x="4840768" y="2870152"/>
              <a:chExt cx="1552284" cy="1509946"/>
            </a:xfrm>
            <a:solidFill>
              <a:schemeClr val="bg1"/>
            </a:solidFill>
            <a:effectLst>
              <a:outerShdw blurRad="50800" dist="38100" algn="l" rotWithShape="0">
                <a:prstClr val="black">
                  <a:alpha val="40000"/>
                </a:prstClr>
              </a:outerShdw>
            </a:effectLst>
          </p:grpSpPr>
          <p:sp>
            <p:nvSpPr>
              <p:cNvPr id="36" name="Oval 35"/>
              <p:cNvSpPr/>
              <p:nvPr/>
            </p:nvSpPr>
            <p:spPr>
              <a:xfrm flipV="1">
                <a:off x="4840771"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flipV="1">
                <a:off x="5554713"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flipV="1">
                <a:off x="6298470" y="2870152"/>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flipV="1">
                <a:off x="4840768" y="3575716"/>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flipV="1">
                <a:off x="5554711"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flipV="1">
                <a:off x="6298468" y="3575717"/>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flipV="1">
                <a:off x="4840770"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flipV="1">
                <a:off x="5554711"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flipV="1">
                <a:off x="6298468" y="4283858"/>
                <a:ext cx="94582" cy="96240"/>
              </a:xfrm>
              <a:prstGeom prst="ellips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1729408" y="1473144"/>
              <a:ext cx="4056160" cy="4113428"/>
              <a:chOff x="4287420" y="2166074"/>
              <a:chExt cx="2967437" cy="3009335"/>
            </a:xfrm>
            <a:effectLst>
              <a:outerShdw blurRad="50800" dist="38100" dir="2700000" algn="tl" rotWithShape="0">
                <a:prstClr val="black">
                  <a:alpha val="40000"/>
                </a:prstClr>
              </a:outerShdw>
            </a:effectLst>
          </p:grpSpPr>
          <p:cxnSp>
            <p:nvCxnSpPr>
              <p:cNvPr id="27" name="Straight Connector 26"/>
              <p:cNvCxnSpPr/>
              <p:nvPr/>
            </p:nvCxnSpPr>
            <p:spPr>
              <a:xfrm flipH="1" flipV="1">
                <a:off x="4539443" y="2246233"/>
                <a:ext cx="4126" cy="2929176"/>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42979" y="2166074"/>
                <a:ext cx="8" cy="292610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61017" y="2238115"/>
                <a:ext cx="9" cy="2854062"/>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722024" y="2267130"/>
                <a:ext cx="8469" cy="2825047"/>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287420" y="4671418"/>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7422" y="3986407"/>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287422" y="327513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87423" y="2572699"/>
                <a:ext cx="2967434" cy="3559"/>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11019" y="2110828"/>
              <a:ext cx="832249" cy="708942"/>
              <a:chOff x="6900477" y="2305960"/>
              <a:chExt cx="832249" cy="708942"/>
            </a:xfrm>
          </p:grpSpPr>
          <p:sp>
            <p:nvSpPr>
              <p:cNvPr id="66" name="Oval 6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p:cNvGrpSpPr/>
            <p:nvPr/>
          </p:nvGrpSpPr>
          <p:grpSpPr>
            <a:xfrm>
              <a:off x="3138827" y="2081686"/>
              <a:ext cx="832249" cy="708942"/>
              <a:chOff x="6900477" y="2305960"/>
              <a:chExt cx="832249" cy="708942"/>
            </a:xfrm>
          </p:grpSpPr>
          <p:sp>
            <p:nvSpPr>
              <p:cNvPr id="76" name="Oval 7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p:cNvGrpSpPr/>
            <p:nvPr/>
          </p:nvGrpSpPr>
          <p:grpSpPr>
            <a:xfrm>
              <a:off x="4193356" y="2089473"/>
              <a:ext cx="832249" cy="708942"/>
              <a:chOff x="6900477" y="2305960"/>
              <a:chExt cx="832249" cy="708942"/>
            </a:xfrm>
          </p:grpSpPr>
          <p:sp>
            <p:nvSpPr>
              <p:cNvPr id="86" name="Oval 8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p:cNvGrpSpPr/>
            <p:nvPr/>
          </p:nvGrpSpPr>
          <p:grpSpPr>
            <a:xfrm>
              <a:off x="4182161" y="3113410"/>
              <a:ext cx="832249" cy="708942"/>
              <a:chOff x="6900477" y="2305960"/>
              <a:chExt cx="832249" cy="708942"/>
            </a:xfrm>
          </p:grpSpPr>
          <p:sp>
            <p:nvSpPr>
              <p:cNvPr id="105" name="Oval 10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4" name="Group 113"/>
            <p:cNvGrpSpPr/>
            <p:nvPr/>
          </p:nvGrpSpPr>
          <p:grpSpPr>
            <a:xfrm>
              <a:off x="3140791" y="3111807"/>
              <a:ext cx="832249" cy="708942"/>
              <a:chOff x="6900477" y="2305960"/>
              <a:chExt cx="832249" cy="708942"/>
            </a:xfrm>
          </p:grpSpPr>
          <p:sp>
            <p:nvSpPr>
              <p:cNvPr id="115" name="Oval 11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p:cNvGrpSpPr/>
            <p:nvPr/>
          </p:nvGrpSpPr>
          <p:grpSpPr>
            <a:xfrm>
              <a:off x="2110103" y="3118257"/>
              <a:ext cx="832249" cy="708942"/>
              <a:chOff x="6900477" y="2305960"/>
              <a:chExt cx="832249" cy="708942"/>
            </a:xfrm>
          </p:grpSpPr>
          <p:sp>
            <p:nvSpPr>
              <p:cNvPr id="125" name="Oval 12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p:cNvGrpSpPr/>
            <p:nvPr/>
          </p:nvGrpSpPr>
          <p:grpSpPr>
            <a:xfrm>
              <a:off x="4193356" y="4106913"/>
              <a:ext cx="832249" cy="708942"/>
              <a:chOff x="6900477" y="2305960"/>
              <a:chExt cx="832249" cy="708942"/>
            </a:xfrm>
          </p:grpSpPr>
          <p:sp>
            <p:nvSpPr>
              <p:cNvPr id="135" name="Oval 134"/>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p:cNvGrpSpPr/>
            <p:nvPr/>
          </p:nvGrpSpPr>
          <p:grpSpPr>
            <a:xfrm>
              <a:off x="3146752" y="4106913"/>
              <a:ext cx="832249" cy="708942"/>
              <a:chOff x="6900477" y="2305960"/>
              <a:chExt cx="832249" cy="708942"/>
            </a:xfrm>
          </p:grpSpPr>
          <p:sp>
            <p:nvSpPr>
              <p:cNvPr id="146" name="Oval 145"/>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p:cNvGrpSpPr/>
            <p:nvPr/>
          </p:nvGrpSpPr>
          <p:grpSpPr>
            <a:xfrm>
              <a:off x="2114923" y="4100446"/>
              <a:ext cx="832249" cy="708942"/>
              <a:chOff x="6900477" y="2305960"/>
              <a:chExt cx="832249" cy="708942"/>
            </a:xfrm>
          </p:grpSpPr>
          <p:sp>
            <p:nvSpPr>
              <p:cNvPr id="158" name="Oval 157"/>
              <p:cNvSpPr/>
              <p:nvPr/>
            </p:nvSpPr>
            <p:spPr>
              <a:xfrm flipV="1">
                <a:off x="7597992"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p:cNvSpPr/>
              <p:nvPr/>
            </p:nvSpPr>
            <p:spPr>
              <a:xfrm flipV="1">
                <a:off x="7240591" y="230756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p:cNvSpPr/>
              <p:nvPr/>
            </p:nvSpPr>
            <p:spPr>
              <a:xfrm flipV="1">
                <a:off x="6900864" y="230596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p:cNvSpPr/>
              <p:nvPr/>
            </p:nvSpPr>
            <p:spPr>
              <a:xfrm flipV="1">
                <a:off x="7597605"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Oval 164"/>
              <p:cNvSpPr/>
              <p:nvPr/>
            </p:nvSpPr>
            <p:spPr>
              <a:xfrm flipV="1">
                <a:off x="7240204" y="2596730"/>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p:cNvSpPr/>
              <p:nvPr/>
            </p:nvSpPr>
            <p:spPr>
              <a:xfrm flipV="1">
                <a:off x="6900477" y="2595127"/>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p:cNvSpPr/>
              <p:nvPr/>
            </p:nvSpPr>
            <p:spPr>
              <a:xfrm flipV="1">
                <a:off x="7597605"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p:cNvSpPr/>
              <p:nvPr/>
            </p:nvSpPr>
            <p:spPr>
              <a:xfrm flipV="1">
                <a:off x="7240204" y="2877806"/>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flipV="1">
                <a:off x="6900477" y="2876203"/>
                <a:ext cx="134734" cy="137096"/>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170" name="Straight Connector 169"/>
          <p:cNvCxnSpPr/>
          <p:nvPr/>
        </p:nvCxnSpPr>
        <p:spPr>
          <a:xfrm flipH="1">
            <a:off x="1921105" y="3503885"/>
            <a:ext cx="2953389" cy="1988518"/>
          </a:xfrm>
          <a:prstGeom prst="line">
            <a:avLst/>
          </a:prstGeom>
          <a:ln w="57150" cap="rnd">
            <a:headEnd type="none" w="sm" len="lg"/>
            <a:tailEnd type="stealth"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5987863" y="2748769"/>
            <a:ext cx="1662094" cy="321101"/>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7649957" y="2141009"/>
            <a:ext cx="812284" cy="936333"/>
          </a:xfrm>
          <a:prstGeom prst="line">
            <a:avLst/>
          </a:prstGeom>
          <a:ln w="57150" cap="rnd">
            <a:solidFill>
              <a:schemeClr val="accent2"/>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5960404" y="2761092"/>
            <a:ext cx="2093374" cy="1832590"/>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8058419" y="2311117"/>
            <a:ext cx="592079" cy="2312763"/>
          </a:xfrm>
          <a:prstGeom prst="line">
            <a:avLst/>
          </a:prstGeom>
          <a:ln w="57150" cap="rnd">
            <a:solidFill>
              <a:srgbClr val="7030A0"/>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pic>
        <p:nvPicPr>
          <p:cNvPr id="182" name="Picture 6" descr="http://icspm.com/wp-content/uploads/2015/09/LuzMundo.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8412500" y="1517772"/>
            <a:ext cx="483962" cy="723666"/>
          </a:xfrm>
          <a:prstGeom prst="rect">
            <a:avLst/>
          </a:prstGeom>
          <a:noFill/>
          <a:extLst>
            <a:ext uri="{909E8E84-426E-40DD-AFC4-6F175D3DCCD1}">
              <a14:hiddenFill xmlns:a14="http://schemas.microsoft.com/office/drawing/2010/main">
                <a:solidFill>
                  <a:srgbClr val="FFFFFF"/>
                </a:solidFill>
              </a14:hiddenFill>
            </a:ext>
          </a:extLst>
        </p:spPr>
      </p:pic>
      <p:cxnSp>
        <p:nvCxnSpPr>
          <p:cNvPr id="185" name="Straight Connector 184"/>
          <p:cNvCxnSpPr/>
          <p:nvPr/>
        </p:nvCxnSpPr>
        <p:spPr>
          <a:xfrm flipH="1">
            <a:off x="5955763" y="1951828"/>
            <a:ext cx="2393928" cy="809264"/>
          </a:xfrm>
          <a:prstGeom prst="line">
            <a:avLst/>
          </a:prstGeom>
          <a:ln w="57150" cap="rnd">
            <a:solidFill>
              <a:schemeClr val="accent4">
                <a:lumMod val="60000"/>
                <a:lumOff val="40000"/>
              </a:schemeClr>
            </a:solidFill>
            <a:headEnd type="none" w="sm" len="lg"/>
            <a:tailEnd type="none" w="med" len="med"/>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421867" y="3236063"/>
            <a:ext cx="2064027" cy="707886"/>
          </a:xfrm>
          <a:prstGeom prst="rect">
            <a:avLst/>
          </a:prstGeom>
          <a:noFill/>
        </p:spPr>
        <p:txBody>
          <a:bodyPr wrap="none" rtlCol="0">
            <a:spAutoFit/>
          </a:bodyPr>
          <a:lstStyle/>
          <a:p>
            <a:r>
              <a:rPr lang="en-US" sz="2000" dirty="0"/>
              <a:t>multi-sampling</a:t>
            </a:r>
          </a:p>
          <a:p>
            <a:r>
              <a:rPr lang="en-US" sz="2000" dirty="0"/>
              <a:t>for reconstruction</a:t>
            </a:r>
            <a:endParaRPr lang="en-GB" sz="2000" dirty="0"/>
          </a:p>
        </p:txBody>
      </p:sp>
      <p:sp>
        <p:nvSpPr>
          <p:cNvPr id="193" name="TextBox 192"/>
          <p:cNvSpPr txBox="1"/>
          <p:nvPr/>
        </p:nvSpPr>
        <p:spPr>
          <a:xfrm>
            <a:off x="8630307" y="3128405"/>
            <a:ext cx="2992807" cy="1015663"/>
          </a:xfrm>
          <a:prstGeom prst="rect">
            <a:avLst/>
          </a:prstGeom>
          <a:noFill/>
        </p:spPr>
        <p:txBody>
          <a:bodyPr wrap="none" rtlCol="0">
            <a:spAutoFit/>
          </a:bodyPr>
          <a:lstStyle/>
          <a:p>
            <a:r>
              <a:rPr lang="en-US" sz="2000" dirty="0"/>
              <a:t>multi-path sampling</a:t>
            </a:r>
          </a:p>
          <a:p>
            <a:r>
              <a:rPr lang="en-US" sz="2000" dirty="0"/>
              <a:t>for integration</a:t>
            </a:r>
          </a:p>
          <a:p>
            <a:r>
              <a:rPr lang="en-US" sz="2000" dirty="0"/>
              <a:t>estimate per sampled pixel</a:t>
            </a:r>
            <a:endParaRPr lang="en-GB" sz="2000" dirty="0"/>
          </a:p>
        </p:txBody>
      </p:sp>
      <p:sp>
        <p:nvSpPr>
          <p:cNvPr id="194" name="TextBox 193"/>
          <p:cNvSpPr txBox="1"/>
          <p:nvPr/>
        </p:nvSpPr>
        <p:spPr>
          <a:xfrm>
            <a:off x="6879652" y="1872106"/>
            <a:ext cx="783676" cy="369332"/>
          </a:xfrm>
          <a:prstGeom prst="rect">
            <a:avLst/>
          </a:prstGeom>
          <a:noFill/>
        </p:spPr>
        <p:txBody>
          <a:bodyPr wrap="none" rtlCol="0">
            <a:spAutoFit/>
          </a:bodyPr>
          <a:lstStyle/>
          <a:p>
            <a:r>
              <a:rPr lang="en-US" dirty="0"/>
              <a:t>path 1</a:t>
            </a:r>
            <a:endParaRPr lang="en-GB" dirty="0"/>
          </a:p>
        </p:txBody>
      </p:sp>
      <p:sp>
        <p:nvSpPr>
          <p:cNvPr id="195" name="TextBox 194"/>
          <p:cNvSpPr txBox="1"/>
          <p:nvPr/>
        </p:nvSpPr>
        <p:spPr>
          <a:xfrm>
            <a:off x="7080175" y="2563637"/>
            <a:ext cx="783676" cy="369332"/>
          </a:xfrm>
          <a:prstGeom prst="rect">
            <a:avLst/>
          </a:prstGeom>
          <a:noFill/>
        </p:spPr>
        <p:txBody>
          <a:bodyPr wrap="none" rtlCol="0">
            <a:spAutoFit/>
          </a:bodyPr>
          <a:lstStyle/>
          <a:p>
            <a:r>
              <a:rPr lang="en-US" dirty="0"/>
              <a:t>path 2</a:t>
            </a:r>
            <a:endParaRPr lang="en-GB" dirty="0"/>
          </a:p>
        </p:txBody>
      </p:sp>
      <p:sp>
        <p:nvSpPr>
          <p:cNvPr id="196" name="TextBox 195"/>
          <p:cNvSpPr txBox="1"/>
          <p:nvPr/>
        </p:nvSpPr>
        <p:spPr>
          <a:xfrm>
            <a:off x="7478738" y="3794285"/>
            <a:ext cx="783676" cy="369332"/>
          </a:xfrm>
          <a:prstGeom prst="rect">
            <a:avLst/>
          </a:prstGeom>
          <a:noFill/>
        </p:spPr>
        <p:txBody>
          <a:bodyPr wrap="none" rtlCol="0">
            <a:spAutoFit/>
          </a:bodyPr>
          <a:lstStyle/>
          <a:p>
            <a:r>
              <a:rPr lang="en-US" dirty="0"/>
              <a:t>path 3</a:t>
            </a:r>
            <a:endParaRPr lang="en-GB" dirty="0"/>
          </a:p>
        </p:txBody>
      </p:sp>
      <p:cxnSp>
        <p:nvCxnSpPr>
          <p:cNvPr id="171" name="Straight Connector 170"/>
          <p:cNvCxnSpPr/>
          <p:nvPr/>
        </p:nvCxnSpPr>
        <p:spPr>
          <a:xfrm flipH="1">
            <a:off x="5178952" y="2755082"/>
            <a:ext cx="804270" cy="5219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859192" y="5324018"/>
            <a:ext cx="3333092" cy="707886"/>
          </a:xfrm>
          <a:prstGeom prst="rect">
            <a:avLst/>
          </a:prstGeom>
          <a:noFill/>
        </p:spPr>
        <p:txBody>
          <a:bodyPr wrap="none" rtlCol="0">
            <a:spAutoFit/>
          </a:bodyPr>
          <a:lstStyle/>
          <a:p>
            <a:r>
              <a:rPr lang="en-US" sz="2000" dirty="0"/>
              <a:t>estimate</a:t>
            </a:r>
          </a:p>
          <a:p>
            <a:r>
              <a:rPr lang="en-US" sz="2000" dirty="0"/>
              <a:t>(probabilistic for Monte Carlo)</a:t>
            </a:r>
            <a:endParaRPr lang="en-GB" sz="2000" dirty="0"/>
          </a:p>
        </p:txBody>
      </p:sp>
    </p:spTree>
    <p:extLst>
      <p:ext uri="{BB962C8B-B14F-4D97-AF65-F5344CB8AC3E}">
        <p14:creationId xmlns:p14="http://schemas.microsoft.com/office/powerpoint/2010/main" val="287814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Function-space view: Sampling in path space</a:t>
            </a:r>
          </a:p>
        </p:txBody>
      </p:sp>
      <p:sp>
        <p:nvSpPr>
          <p:cNvPr id="11" name="Slide Number Placeholder 10"/>
          <p:cNvSpPr>
            <a:spLocks noGrp="1"/>
          </p:cNvSpPr>
          <p:nvPr>
            <p:ph type="sldNum" sz="quarter" idx="12"/>
          </p:nvPr>
        </p:nvSpPr>
        <p:spPr/>
        <p:txBody>
          <a:bodyPr/>
          <a:lstStyle/>
          <a:p>
            <a:fld id="{50DC014F-B254-430C-8246-BEE23660095E}" type="slidenum">
              <a:rPr lang="en-GB" smtClean="0"/>
              <a:t>29</a:t>
            </a:fld>
            <a:endParaRPr lang="en-GB"/>
          </a:p>
        </p:txBody>
      </p:sp>
      <p:sp>
        <p:nvSpPr>
          <p:cNvPr id="8" name="Cube 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Picture 16" descr="Image result for wood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630" y="2173789"/>
            <a:ext cx="1373174" cy="9137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icspm.com/wp-content/uploads/2015/09/LuzMund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1572" y="2579675"/>
            <a:ext cx="483962" cy="7236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mg1.goodfon.su/wallpaper/big/6/22/fotoapparat-canon-eos-7d-ef-10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681" t="18312" b="9213"/>
          <a:stretch/>
        </p:blipFill>
        <p:spPr bwMode="auto">
          <a:xfrm rot="649728">
            <a:off x="8657967" y="4545293"/>
            <a:ext cx="1228748" cy="6814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s-media-cache-ak0.pinimg.com/236x/6a/09/42/6a0942c935740f21fca9800f4d871a3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5521" y="2522718"/>
            <a:ext cx="715812" cy="13679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photl.com/images/photos/2008/11/19/0505/wm75316t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9577" y="3778885"/>
            <a:ext cx="1303851" cy="8692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1" name="Oval 20"/>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3" name="Freeform 22"/>
          <p:cNvSpPr/>
          <p:nvPr/>
        </p:nvSpPr>
        <p:spPr>
          <a:xfrm>
            <a:off x="6173136" y="2275131"/>
            <a:ext cx="2608564" cy="2284598"/>
          </a:xfrm>
          <a:custGeom>
            <a:avLst/>
            <a:gdLst>
              <a:gd name="connsiteX0" fmla="*/ 0 w 3607111"/>
              <a:gd name="connsiteY0" fmla="*/ 628299 h 3197595"/>
              <a:gd name="connsiteX1" fmla="*/ 2602954 w 3607111"/>
              <a:gd name="connsiteY1" fmla="*/ 0 h 3197595"/>
              <a:gd name="connsiteX2" fmla="*/ 1570748 w 3607111"/>
              <a:gd name="connsiteY2" fmla="*/ 1004157 h 3197595"/>
              <a:gd name="connsiteX3" fmla="*/ 3607111 w 3607111"/>
              <a:gd name="connsiteY3" fmla="*/ 3197595 h 3197595"/>
              <a:gd name="connsiteX0" fmla="*/ 0 w 3478085"/>
              <a:gd name="connsiteY0" fmla="*/ 628299 h 3046130"/>
              <a:gd name="connsiteX1" fmla="*/ 2602954 w 3478085"/>
              <a:gd name="connsiteY1" fmla="*/ 0 h 3046130"/>
              <a:gd name="connsiteX2" fmla="*/ 1570748 w 3478085"/>
              <a:gd name="connsiteY2" fmla="*/ 1004157 h 3046130"/>
              <a:gd name="connsiteX3" fmla="*/ 3478085 w 3478085"/>
              <a:gd name="connsiteY3" fmla="*/ 3046130 h 3046130"/>
            </a:gdLst>
            <a:ahLst/>
            <a:cxnLst>
              <a:cxn ang="0">
                <a:pos x="connsiteX0" y="connsiteY0"/>
              </a:cxn>
              <a:cxn ang="0">
                <a:pos x="connsiteX1" y="connsiteY1"/>
              </a:cxn>
              <a:cxn ang="0">
                <a:pos x="connsiteX2" y="connsiteY2"/>
              </a:cxn>
              <a:cxn ang="0">
                <a:pos x="connsiteX3" y="connsiteY3"/>
              </a:cxn>
            </a:cxnLst>
            <a:rect l="l" t="t" r="r" b="b"/>
            <a:pathLst>
              <a:path w="3478085" h="3046130">
                <a:moveTo>
                  <a:pt x="0" y="628299"/>
                </a:moveTo>
                <a:lnTo>
                  <a:pt x="2602954" y="0"/>
                </a:lnTo>
                <a:lnTo>
                  <a:pt x="1570748" y="1004157"/>
                </a:lnTo>
                <a:lnTo>
                  <a:pt x="3478085" y="3046130"/>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24" name="Freeform 23"/>
          <p:cNvSpPr/>
          <p:nvPr/>
        </p:nvSpPr>
        <p:spPr>
          <a:xfrm>
            <a:off x="6198380" y="2889406"/>
            <a:ext cx="2482344" cy="1741848"/>
          </a:xfrm>
          <a:custGeom>
            <a:avLst/>
            <a:gdLst>
              <a:gd name="connsiteX0" fmla="*/ 0 w 3522964"/>
              <a:gd name="connsiteY0" fmla="*/ 0 h 2535637"/>
              <a:gd name="connsiteX1" fmla="*/ 1116353 w 3522964"/>
              <a:gd name="connsiteY1" fmla="*/ 263661 h 2535637"/>
              <a:gd name="connsiteX2" fmla="*/ 112196 w 3522964"/>
              <a:gd name="connsiteY2" fmla="*/ 1576358 h 2535637"/>
              <a:gd name="connsiteX3" fmla="*/ 3522964 w 3522964"/>
              <a:gd name="connsiteY3" fmla="*/ 2535637 h 2535637"/>
              <a:gd name="connsiteX0" fmla="*/ 0 w 3522964"/>
              <a:gd name="connsiteY0" fmla="*/ 0 h 2535637"/>
              <a:gd name="connsiteX1" fmla="*/ 1116353 w 3522964"/>
              <a:gd name="connsiteY1" fmla="*/ 263661 h 2535637"/>
              <a:gd name="connsiteX2" fmla="*/ 409516 w 3522964"/>
              <a:gd name="connsiteY2" fmla="*/ 1531479 h 2535637"/>
              <a:gd name="connsiteX3" fmla="*/ 3522964 w 3522964"/>
              <a:gd name="connsiteY3" fmla="*/ 2535637 h 2535637"/>
              <a:gd name="connsiteX0" fmla="*/ 0 w 3528574"/>
              <a:gd name="connsiteY0" fmla="*/ 0 h 2412221"/>
              <a:gd name="connsiteX1" fmla="*/ 1116353 w 3528574"/>
              <a:gd name="connsiteY1" fmla="*/ 263661 h 2412221"/>
              <a:gd name="connsiteX2" fmla="*/ 409516 w 3528574"/>
              <a:gd name="connsiteY2" fmla="*/ 1531479 h 2412221"/>
              <a:gd name="connsiteX3" fmla="*/ 3528574 w 3528574"/>
              <a:gd name="connsiteY3" fmla="*/ 2412221 h 2412221"/>
              <a:gd name="connsiteX0" fmla="*/ 0 w 3309792"/>
              <a:gd name="connsiteY0" fmla="*/ 0 h 2322464"/>
              <a:gd name="connsiteX1" fmla="*/ 1116353 w 3309792"/>
              <a:gd name="connsiteY1" fmla="*/ 263661 h 2322464"/>
              <a:gd name="connsiteX2" fmla="*/ 409516 w 3309792"/>
              <a:gd name="connsiteY2" fmla="*/ 1531479 h 2322464"/>
              <a:gd name="connsiteX3" fmla="*/ 3309792 w 3309792"/>
              <a:gd name="connsiteY3" fmla="*/ 2322464 h 2322464"/>
            </a:gdLst>
            <a:ahLst/>
            <a:cxnLst>
              <a:cxn ang="0">
                <a:pos x="connsiteX0" y="connsiteY0"/>
              </a:cxn>
              <a:cxn ang="0">
                <a:pos x="connsiteX1" y="connsiteY1"/>
              </a:cxn>
              <a:cxn ang="0">
                <a:pos x="connsiteX2" y="connsiteY2"/>
              </a:cxn>
              <a:cxn ang="0">
                <a:pos x="connsiteX3" y="connsiteY3"/>
              </a:cxn>
            </a:cxnLst>
            <a:rect l="l" t="t" r="r" b="b"/>
            <a:pathLst>
              <a:path w="3309792" h="2322464">
                <a:moveTo>
                  <a:pt x="0" y="0"/>
                </a:moveTo>
                <a:lnTo>
                  <a:pt x="1116353" y="263661"/>
                </a:lnTo>
                <a:lnTo>
                  <a:pt x="409516" y="1531479"/>
                </a:lnTo>
                <a:lnTo>
                  <a:pt x="3309792" y="2322464"/>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sz="1350"/>
          </a:p>
        </p:txBody>
      </p:sp>
      <p:sp>
        <p:nvSpPr>
          <p:cNvPr id="26" name="Freeform 25"/>
          <p:cNvSpPr/>
          <p:nvPr/>
        </p:nvSpPr>
        <p:spPr>
          <a:xfrm>
            <a:off x="6135270" y="2969347"/>
            <a:ext cx="2473929" cy="1771299"/>
          </a:xfrm>
          <a:custGeom>
            <a:avLst/>
            <a:gdLst>
              <a:gd name="connsiteX0" fmla="*/ 0 w 3618332"/>
              <a:gd name="connsiteY0" fmla="*/ 0 h 2384171"/>
              <a:gd name="connsiteX1" fmla="*/ 460005 w 3618332"/>
              <a:gd name="connsiteY1" fmla="*/ 1733433 h 2384171"/>
              <a:gd name="connsiteX2" fmla="*/ 3618332 w 3618332"/>
              <a:gd name="connsiteY2" fmla="*/ 2384171 h 2384171"/>
              <a:gd name="connsiteX0" fmla="*/ 0 w 3298572"/>
              <a:gd name="connsiteY0" fmla="*/ 0 h 2361732"/>
              <a:gd name="connsiteX1" fmla="*/ 460005 w 3298572"/>
              <a:gd name="connsiteY1" fmla="*/ 1733433 h 2361732"/>
              <a:gd name="connsiteX2" fmla="*/ 3298572 w 3298572"/>
              <a:gd name="connsiteY2" fmla="*/ 2361732 h 2361732"/>
            </a:gdLst>
            <a:ahLst/>
            <a:cxnLst>
              <a:cxn ang="0">
                <a:pos x="connsiteX0" y="connsiteY0"/>
              </a:cxn>
              <a:cxn ang="0">
                <a:pos x="connsiteX1" y="connsiteY1"/>
              </a:cxn>
              <a:cxn ang="0">
                <a:pos x="connsiteX2" y="connsiteY2"/>
              </a:cxn>
            </a:cxnLst>
            <a:rect l="l" t="t" r="r" b="b"/>
            <a:pathLst>
              <a:path w="3298572" h="2361732">
                <a:moveTo>
                  <a:pt x="0" y="0"/>
                </a:moveTo>
                <a:lnTo>
                  <a:pt x="460005" y="1733433"/>
                </a:lnTo>
                <a:lnTo>
                  <a:pt x="3298572" y="2361732"/>
                </a:lnTo>
              </a:path>
            </a:pathLst>
          </a:custGeom>
          <a:ln w="28575">
            <a:headEnd type="none" w="med" len="med"/>
            <a:tailEnd type="arrow" w="med" len="med"/>
          </a:ln>
          <a:effectLst>
            <a:outerShdw blurRad="50800" dist="38100" dir="2700000" algn="tl" rotWithShape="0">
              <a:schemeClr val="tx1">
                <a:alpha val="40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sz="1350"/>
          </a:p>
        </p:txBody>
      </p:sp>
      <p:sp>
        <p:nvSpPr>
          <p:cNvPr id="27" name="TextBox 26"/>
          <p:cNvSpPr txBox="1"/>
          <p:nvPr/>
        </p:nvSpPr>
        <p:spPr>
          <a:xfrm>
            <a:off x="1772977" y="4553360"/>
            <a:ext cx="2860911" cy="400110"/>
          </a:xfrm>
          <a:prstGeom prst="rect">
            <a:avLst/>
          </a:prstGeom>
          <a:noFill/>
        </p:spPr>
        <p:txBody>
          <a:bodyPr wrap="none" rtlCol="0">
            <a:spAutoFit/>
          </a:bodyPr>
          <a:lstStyle/>
          <a:p>
            <a:r>
              <a:rPr lang="en-US" sz="2000" dirty="0"/>
              <a:t>n-dimensional path space</a:t>
            </a:r>
            <a:endParaRPr lang="en-GB" sz="2000" dirty="0"/>
          </a:p>
        </p:txBody>
      </p:sp>
      <p:sp>
        <p:nvSpPr>
          <p:cNvPr id="28" name="TextBox 27"/>
          <p:cNvSpPr txBox="1"/>
          <p:nvPr/>
        </p:nvSpPr>
        <p:spPr>
          <a:xfrm>
            <a:off x="5810482" y="2383530"/>
            <a:ext cx="494046" cy="300082"/>
          </a:xfrm>
          <a:prstGeom prst="rect">
            <a:avLst/>
          </a:prstGeom>
          <a:noFill/>
        </p:spPr>
        <p:txBody>
          <a:bodyPr wrap="none" rtlCol="0">
            <a:spAutoFit/>
          </a:bodyPr>
          <a:lstStyle/>
          <a:p>
            <a:r>
              <a:rPr lang="en-US" sz="1350" dirty="0"/>
              <a:t>light</a:t>
            </a:r>
            <a:endParaRPr lang="en-GB" sz="1350" dirty="0"/>
          </a:p>
        </p:txBody>
      </p:sp>
      <p:sp>
        <p:nvSpPr>
          <p:cNvPr id="30" name="TextBox 29"/>
          <p:cNvSpPr txBox="1"/>
          <p:nvPr/>
        </p:nvSpPr>
        <p:spPr>
          <a:xfrm>
            <a:off x="8915818" y="4253278"/>
            <a:ext cx="705514" cy="300082"/>
          </a:xfrm>
          <a:prstGeom prst="rect">
            <a:avLst/>
          </a:prstGeom>
          <a:noFill/>
        </p:spPr>
        <p:txBody>
          <a:bodyPr wrap="none" rtlCol="0">
            <a:spAutoFit/>
          </a:bodyPr>
          <a:lstStyle/>
          <a:p>
            <a:r>
              <a:rPr lang="en-US" sz="1350" dirty="0"/>
              <a:t>camera</a:t>
            </a:r>
            <a:endParaRPr lang="en-GB" sz="1350" dirty="0"/>
          </a:p>
        </p:txBody>
      </p:sp>
      <p:sp>
        <p:nvSpPr>
          <p:cNvPr id="31" name="TextBox 30"/>
          <p:cNvSpPr txBox="1"/>
          <p:nvPr/>
        </p:nvSpPr>
        <p:spPr>
          <a:xfrm>
            <a:off x="7310273" y="3966085"/>
            <a:ext cx="922047" cy="300082"/>
          </a:xfrm>
          <a:prstGeom prst="rect">
            <a:avLst/>
          </a:prstGeom>
          <a:noFill/>
        </p:spPr>
        <p:txBody>
          <a:bodyPr wrap="none" rtlCol="0">
            <a:spAutoFit/>
          </a:bodyPr>
          <a:lstStyle/>
          <a:p>
            <a:r>
              <a:rPr lang="en-US" sz="1350" dirty="0"/>
              <a:t>light paths</a:t>
            </a:r>
            <a:endParaRPr lang="en-GB" sz="1350" dirty="0"/>
          </a:p>
        </p:txBody>
      </p:sp>
      <p:sp>
        <p:nvSpPr>
          <p:cNvPr id="33" name="TextBox 32"/>
          <p:cNvSpPr txBox="1"/>
          <p:nvPr/>
        </p:nvSpPr>
        <p:spPr>
          <a:xfrm>
            <a:off x="1282298" y="2140543"/>
            <a:ext cx="4033733" cy="707886"/>
          </a:xfrm>
          <a:prstGeom prst="rect">
            <a:avLst/>
          </a:prstGeom>
          <a:noFill/>
        </p:spPr>
        <p:txBody>
          <a:bodyPr wrap="none" rtlCol="0">
            <a:spAutoFit/>
          </a:bodyPr>
          <a:lstStyle/>
          <a:p>
            <a:r>
              <a:rPr lang="en-US" sz="2000" dirty="0"/>
              <a:t>each sample represents a path</a:t>
            </a:r>
          </a:p>
          <a:p>
            <a:r>
              <a:rPr lang="en-US" sz="2000" dirty="0"/>
              <a:t>and has an associated radiance value</a:t>
            </a:r>
            <a:endParaRPr lang="en-GB" sz="2000" dirty="0"/>
          </a:p>
        </p:txBody>
      </p:sp>
    </p:spTree>
    <p:extLst>
      <p:ext uri="{BB962C8B-B14F-4D97-AF65-F5344CB8AC3E}">
        <p14:creationId xmlns:p14="http://schemas.microsoft.com/office/powerpoint/2010/main" val="4195459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http://www0.cs.ucl.ac.uk/staff/K.Subr/img/ErrorAnalysisEGSR14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r="51079" b="28649"/>
          <a:stretch/>
        </p:blipFill>
        <p:spPr bwMode="auto">
          <a:xfrm>
            <a:off x="2547938" y="2418503"/>
            <a:ext cx="6648450" cy="28215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3302" y="5191214"/>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910971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4900447" y="2306756"/>
            <a:ext cx="2780249" cy="2506078"/>
            <a:chOff x="4501928" y="1932674"/>
            <a:chExt cx="3706998" cy="3341437"/>
          </a:xfrm>
          <a:solidFill>
            <a:schemeClr val="bg1">
              <a:lumMod val="85000"/>
              <a:lumOff val="15000"/>
            </a:schemeClr>
          </a:solidFill>
        </p:grpSpPr>
        <p:sp>
          <p:nvSpPr>
            <p:cNvPr id="64" name="Oval 63"/>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6" name="Oval 95"/>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8" name="Oval 97"/>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0" name="Oval 99"/>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2" name="Oval 101"/>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3" name="Oval 102"/>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4" name="Oval 103"/>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5" name="Oval 104"/>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6" name="Oval 105"/>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7" name="Oval 106"/>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8" name="Oval 107"/>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sp>
        <p:nvSpPr>
          <p:cNvPr id="2" name="Title 1"/>
          <p:cNvSpPr>
            <a:spLocks noGrp="1"/>
          </p:cNvSpPr>
          <p:nvPr>
            <p:ph type="title"/>
          </p:nvPr>
        </p:nvSpPr>
        <p:spPr/>
        <p:txBody>
          <a:bodyPr>
            <a:normAutofit/>
          </a:bodyPr>
          <a:lstStyle/>
          <a:p>
            <a:r>
              <a:rPr lang="en-GB" dirty="0"/>
              <a:t>Sample locations shown in path-pixel space</a:t>
            </a:r>
          </a:p>
        </p:txBody>
      </p:sp>
      <p:sp>
        <p:nvSpPr>
          <p:cNvPr id="8" name="Slide Number Placeholder 7"/>
          <p:cNvSpPr>
            <a:spLocks noGrp="1"/>
          </p:cNvSpPr>
          <p:nvPr>
            <p:ph type="sldNum" sz="quarter" idx="12"/>
          </p:nvPr>
        </p:nvSpPr>
        <p:spPr/>
        <p:txBody>
          <a:bodyPr/>
          <a:lstStyle/>
          <a:p>
            <a:fld id="{50DC014F-B254-430C-8246-BEE23660095E}" type="slidenum">
              <a:rPr lang="en-GB" smtClean="0"/>
              <a:t>30</a:t>
            </a:fld>
            <a:endParaRPr lang="en-GB"/>
          </a:p>
        </p:txBody>
      </p:sp>
      <p:cxnSp>
        <p:nvCxnSpPr>
          <p:cNvPr id="10" name="Straight Arrow Connector 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3032260" y="3218747"/>
            <a:ext cx="2929356" cy="400110"/>
          </a:xfrm>
          <a:prstGeom prst="rect">
            <a:avLst/>
          </a:prstGeom>
          <a:noFill/>
        </p:spPr>
        <p:txBody>
          <a:bodyPr wrap="square" rtlCol="0">
            <a:spAutoFit/>
          </a:bodyPr>
          <a:lstStyle/>
          <a:p>
            <a:r>
              <a:rPr lang="en-US" sz="2000" dirty="0"/>
              <a:t>n-dimensional path space</a:t>
            </a:r>
            <a:endParaRPr lang="en-GB" sz="2000" dirty="0"/>
          </a:p>
        </p:txBody>
      </p:sp>
      <p:sp>
        <p:nvSpPr>
          <p:cNvPr id="16" name="TextBox 15"/>
          <p:cNvSpPr txBox="1"/>
          <p:nvPr/>
        </p:nvSpPr>
        <p:spPr>
          <a:xfrm>
            <a:off x="5375221" y="4883479"/>
            <a:ext cx="1845057" cy="400110"/>
          </a:xfrm>
          <a:prstGeom prst="rect">
            <a:avLst/>
          </a:prstGeom>
          <a:noFill/>
        </p:spPr>
        <p:txBody>
          <a:bodyPr wrap="none" rtlCol="0">
            <a:spAutoFit/>
          </a:bodyPr>
          <a:lstStyle/>
          <a:p>
            <a:r>
              <a:rPr lang="en-US" sz="2000" dirty="0"/>
              <a:t>pixels </a:t>
            </a:r>
            <a:r>
              <a:rPr lang="en-US" sz="2000"/>
              <a:t>on sensor</a:t>
            </a:r>
            <a:endParaRPr lang="en-GB" sz="2000" dirty="0"/>
          </a:p>
        </p:txBody>
      </p:sp>
      <p:sp>
        <p:nvSpPr>
          <p:cNvPr id="17" name="Oval 16"/>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Oval 47"/>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Oval 49"/>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Oval 50"/>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2" name="Oval 51"/>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60" name="Oval 59"/>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50855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DC014F-B254-430C-8246-BEE23660095E}" type="slidenum">
              <a:rPr lang="en-GB" smtClean="0"/>
              <a:t>31</a:t>
            </a:fld>
            <a:endParaRPr lang="en-GB"/>
          </a:p>
        </p:txBody>
      </p:sp>
      <p:grpSp>
        <p:nvGrpSpPr>
          <p:cNvPr id="114" name="Group 113"/>
          <p:cNvGrpSpPr/>
          <p:nvPr/>
        </p:nvGrpSpPr>
        <p:grpSpPr>
          <a:xfrm>
            <a:off x="1965454"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160" name="Straight Arrow Connector 159"/>
          <p:cNvCxnSpPr/>
          <p:nvPr/>
        </p:nvCxnSpPr>
        <p:spPr>
          <a:xfrm flipV="1">
            <a:off x="1834843"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1834844"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9950" y="3284642"/>
            <a:ext cx="2883989" cy="400110"/>
          </a:xfrm>
          <a:prstGeom prst="rect">
            <a:avLst/>
          </a:prstGeom>
          <a:noFill/>
        </p:spPr>
        <p:txBody>
          <a:bodyPr wrap="square" rtlCol="0">
            <a:spAutoFit/>
          </a:bodyPr>
          <a:lstStyle/>
          <a:p>
            <a:r>
              <a:rPr lang="en-US" sz="2000" dirty="0"/>
              <a:t>n-dimensional path space</a:t>
            </a:r>
            <a:endParaRPr lang="en-GB" sz="2000" dirty="0"/>
          </a:p>
        </p:txBody>
      </p:sp>
      <p:sp>
        <p:nvSpPr>
          <p:cNvPr id="163" name="TextBox 162"/>
          <p:cNvSpPr txBox="1"/>
          <p:nvPr/>
        </p:nvSpPr>
        <p:spPr>
          <a:xfrm>
            <a:off x="2440229" y="4926691"/>
            <a:ext cx="1845057" cy="400110"/>
          </a:xfrm>
          <a:prstGeom prst="rect">
            <a:avLst/>
          </a:prstGeom>
          <a:noFill/>
        </p:spPr>
        <p:txBody>
          <a:bodyPr wrap="none" rtlCol="0">
            <a:spAutoFit/>
          </a:bodyPr>
          <a:lstStyle/>
          <a:p>
            <a:r>
              <a:rPr lang="en-US" sz="2000" dirty="0"/>
              <a:t>pixels on sensor</a:t>
            </a:r>
            <a:endParaRPr lang="en-GB" sz="2000" dirty="0"/>
          </a:p>
        </p:txBody>
      </p:sp>
      <p:sp>
        <p:nvSpPr>
          <p:cNvPr id="164" name="Oval 163"/>
          <p:cNvSpPr/>
          <p:nvPr/>
        </p:nvSpPr>
        <p:spPr>
          <a:xfrm>
            <a:off x="213728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5" name="Oval 164"/>
          <p:cNvSpPr/>
          <p:nvPr/>
        </p:nvSpPr>
        <p:spPr>
          <a:xfrm>
            <a:off x="2737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6" name="Oval 165"/>
          <p:cNvSpPr/>
          <p:nvPr/>
        </p:nvSpPr>
        <p:spPr>
          <a:xfrm>
            <a:off x="247831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7" name="Oval 166"/>
          <p:cNvSpPr/>
          <p:nvPr/>
        </p:nvSpPr>
        <p:spPr>
          <a:xfrm>
            <a:off x="34954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8" name="Oval 167"/>
          <p:cNvSpPr/>
          <p:nvPr/>
        </p:nvSpPr>
        <p:spPr>
          <a:xfrm>
            <a:off x="31437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9" name="Oval 168"/>
          <p:cNvSpPr/>
          <p:nvPr/>
        </p:nvSpPr>
        <p:spPr>
          <a:xfrm>
            <a:off x="245295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0" name="Oval 169"/>
          <p:cNvSpPr/>
          <p:nvPr/>
        </p:nvSpPr>
        <p:spPr>
          <a:xfrm>
            <a:off x="216865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1" name="Oval 170"/>
          <p:cNvSpPr/>
          <p:nvPr/>
        </p:nvSpPr>
        <p:spPr>
          <a:xfrm>
            <a:off x="296294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2" name="Oval 171"/>
          <p:cNvSpPr/>
          <p:nvPr/>
        </p:nvSpPr>
        <p:spPr>
          <a:xfrm>
            <a:off x="28521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3" name="Oval 172"/>
          <p:cNvSpPr/>
          <p:nvPr/>
        </p:nvSpPr>
        <p:spPr>
          <a:xfrm rot="19800000">
            <a:off x="249677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4" name="Oval 173"/>
          <p:cNvSpPr/>
          <p:nvPr/>
        </p:nvSpPr>
        <p:spPr>
          <a:xfrm rot="19800000">
            <a:off x="30966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5" name="Oval 174"/>
          <p:cNvSpPr/>
          <p:nvPr/>
        </p:nvSpPr>
        <p:spPr>
          <a:xfrm rot="19800000">
            <a:off x="28378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6" name="Oval 175"/>
          <p:cNvSpPr/>
          <p:nvPr/>
        </p:nvSpPr>
        <p:spPr>
          <a:xfrm rot="19800000">
            <a:off x="38548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7" name="Oval 176"/>
          <p:cNvSpPr/>
          <p:nvPr/>
        </p:nvSpPr>
        <p:spPr>
          <a:xfrm rot="19800000">
            <a:off x="35032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8" name="Oval 177"/>
          <p:cNvSpPr/>
          <p:nvPr/>
        </p:nvSpPr>
        <p:spPr>
          <a:xfrm rot="19800000">
            <a:off x="281243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9" name="Oval 178"/>
          <p:cNvSpPr/>
          <p:nvPr/>
        </p:nvSpPr>
        <p:spPr>
          <a:xfrm rot="19800000">
            <a:off x="252814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0" name="Oval 179"/>
          <p:cNvSpPr/>
          <p:nvPr/>
        </p:nvSpPr>
        <p:spPr>
          <a:xfrm rot="19800000">
            <a:off x="33224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1" name="Oval 180"/>
          <p:cNvSpPr/>
          <p:nvPr/>
        </p:nvSpPr>
        <p:spPr>
          <a:xfrm rot="19800000">
            <a:off x="321168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2" name="Oval 181"/>
          <p:cNvSpPr/>
          <p:nvPr/>
        </p:nvSpPr>
        <p:spPr>
          <a:xfrm rot="1800000">
            <a:off x="200354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3" name="Oval 182"/>
          <p:cNvSpPr/>
          <p:nvPr/>
        </p:nvSpPr>
        <p:spPr>
          <a:xfrm rot="1800000">
            <a:off x="26034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4" name="Oval 183"/>
          <p:cNvSpPr/>
          <p:nvPr/>
        </p:nvSpPr>
        <p:spPr>
          <a:xfrm rot="1800000">
            <a:off x="234457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5" name="Oval 184"/>
          <p:cNvSpPr/>
          <p:nvPr/>
        </p:nvSpPr>
        <p:spPr>
          <a:xfrm rot="1800000">
            <a:off x="336165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6" name="Oval 185"/>
          <p:cNvSpPr/>
          <p:nvPr/>
        </p:nvSpPr>
        <p:spPr>
          <a:xfrm rot="1800000">
            <a:off x="30099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7" name="Oval 186"/>
          <p:cNvSpPr/>
          <p:nvPr/>
        </p:nvSpPr>
        <p:spPr>
          <a:xfrm rot="1800000">
            <a:off x="231920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8" name="Oval 187"/>
          <p:cNvSpPr/>
          <p:nvPr/>
        </p:nvSpPr>
        <p:spPr>
          <a:xfrm rot="1800000">
            <a:off x="203491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9" name="Oval 188"/>
          <p:cNvSpPr/>
          <p:nvPr/>
        </p:nvSpPr>
        <p:spPr>
          <a:xfrm rot="1800000">
            <a:off x="282920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0" name="Oval 189"/>
          <p:cNvSpPr/>
          <p:nvPr/>
        </p:nvSpPr>
        <p:spPr>
          <a:xfrm rot="1800000">
            <a:off x="271844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1" name="Oval 190"/>
          <p:cNvSpPr/>
          <p:nvPr/>
        </p:nvSpPr>
        <p:spPr>
          <a:xfrm rot="900000">
            <a:off x="331492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2" name="Oval 191"/>
          <p:cNvSpPr/>
          <p:nvPr/>
        </p:nvSpPr>
        <p:spPr>
          <a:xfrm rot="900000">
            <a:off x="391482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3" name="Oval 192"/>
          <p:cNvSpPr/>
          <p:nvPr/>
        </p:nvSpPr>
        <p:spPr>
          <a:xfrm rot="900000">
            <a:off x="36559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4" name="Oval 193"/>
          <p:cNvSpPr/>
          <p:nvPr/>
        </p:nvSpPr>
        <p:spPr>
          <a:xfrm rot="900000">
            <a:off x="467304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5" name="Oval 194"/>
          <p:cNvSpPr/>
          <p:nvPr/>
        </p:nvSpPr>
        <p:spPr>
          <a:xfrm rot="900000">
            <a:off x="43213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6" name="Oval 195"/>
          <p:cNvSpPr/>
          <p:nvPr/>
        </p:nvSpPr>
        <p:spPr>
          <a:xfrm rot="900000">
            <a:off x="363059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7" name="Oval 196"/>
          <p:cNvSpPr/>
          <p:nvPr/>
        </p:nvSpPr>
        <p:spPr>
          <a:xfrm rot="900000">
            <a:off x="334629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8" name="Oval 197"/>
          <p:cNvSpPr/>
          <p:nvPr/>
        </p:nvSpPr>
        <p:spPr>
          <a:xfrm rot="900000">
            <a:off x="414058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9" name="Oval 198"/>
          <p:cNvSpPr/>
          <p:nvPr/>
        </p:nvSpPr>
        <p:spPr>
          <a:xfrm rot="900000">
            <a:off x="40298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0" name="Oval 199"/>
          <p:cNvSpPr/>
          <p:nvPr/>
        </p:nvSpPr>
        <p:spPr>
          <a:xfrm rot="19800000">
            <a:off x="368801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1" name="Oval 200"/>
          <p:cNvSpPr/>
          <p:nvPr/>
        </p:nvSpPr>
        <p:spPr>
          <a:xfrm rot="19800000">
            <a:off x="412918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2" name="Oval 201"/>
          <p:cNvSpPr/>
          <p:nvPr/>
        </p:nvSpPr>
        <p:spPr>
          <a:xfrm rot="19800000">
            <a:off x="423019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3" name="Oval 202"/>
          <p:cNvSpPr/>
          <p:nvPr/>
        </p:nvSpPr>
        <p:spPr>
          <a:xfrm rot="19800000">
            <a:off x="40223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4" name="Oval 203"/>
          <p:cNvSpPr/>
          <p:nvPr/>
        </p:nvSpPr>
        <p:spPr>
          <a:xfrm rot="19800000">
            <a:off x="4506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5" name="Oval 204"/>
          <p:cNvSpPr/>
          <p:nvPr/>
        </p:nvSpPr>
        <p:spPr>
          <a:xfrm rot="19800000">
            <a:off x="44789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6" name="Oval 205"/>
          <p:cNvSpPr/>
          <p:nvPr/>
        </p:nvSpPr>
        <p:spPr>
          <a:xfrm>
            <a:off x="3963218"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07" name="Oval 206"/>
          <p:cNvSpPr/>
          <p:nvPr/>
        </p:nvSpPr>
        <p:spPr>
          <a:xfrm>
            <a:off x="3717718"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8" name="Oval 207"/>
          <p:cNvSpPr/>
          <p:nvPr/>
        </p:nvSpPr>
        <p:spPr>
          <a:xfrm>
            <a:off x="2992051"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09" name="TextBox 208"/>
          <p:cNvSpPr txBox="1"/>
          <p:nvPr/>
        </p:nvSpPr>
        <p:spPr>
          <a:xfrm>
            <a:off x="2052932" y="2530383"/>
            <a:ext cx="2538772" cy="707886"/>
          </a:xfrm>
          <a:prstGeom prst="rect">
            <a:avLst/>
          </a:prstGeom>
          <a:noFill/>
        </p:spPr>
        <p:txBody>
          <a:bodyPr wrap="none" rtlCol="0">
            <a:spAutoFit/>
          </a:bodyPr>
          <a:lstStyle/>
          <a:p>
            <a:pPr algn="ctr"/>
            <a:r>
              <a:rPr lang="en-US" sz="2000" dirty="0"/>
              <a:t>path-space </a:t>
            </a:r>
            <a:r>
              <a:rPr lang="en-US" sz="2000" dirty="0">
                <a:solidFill>
                  <a:srgbClr val="FFFF00"/>
                </a:solidFill>
              </a:rPr>
              <a:t>integration</a:t>
            </a:r>
          </a:p>
          <a:p>
            <a:pPr algn="ctr"/>
            <a:r>
              <a:rPr lang="en-US" sz="2000" dirty="0"/>
              <a:t> (projection)</a:t>
            </a:r>
            <a:endParaRPr lang="en-GB" sz="2000" dirty="0"/>
          </a:p>
        </p:txBody>
      </p:sp>
      <p:sp>
        <p:nvSpPr>
          <p:cNvPr id="210" name="Down Arrow 209"/>
          <p:cNvSpPr/>
          <p:nvPr/>
        </p:nvSpPr>
        <p:spPr>
          <a:xfrm>
            <a:off x="3188946" y="3174422"/>
            <a:ext cx="369636" cy="1619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11" name="Straight Arrow Connector 210"/>
          <p:cNvCxnSpPr/>
          <p:nvPr/>
        </p:nvCxnSpPr>
        <p:spPr>
          <a:xfrm flipV="1">
            <a:off x="7427439"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7427440"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8032825" y="4939369"/>
            <a:ext cx="1845057" cy="400110"/>
          </a:xfrm>
          <a:prstGeom prst="rect">
            <a:avLst/>
          </a:prstGeom>
          <a:noFill/>
        </p:spPr>
        <p:txBody>
          <a:bodyPr wrap="none" rtlCol="0">
            <a:spAutoFit/>
          </a:bodyPr>
          <a:lstStyle/>
          <a:p>
            <a:r>
              <a:rPr lang="en-US" sz="2000" dirty="0"/>
              <a:t>pixels on sensor</a:t>
            </a:r>
            <a:endParaRPr lang="en-GB" sz="2000" dirty="0"/>
          </a:p>
        </p:txBody>
      </p:sp>
      <p:sp>
        <p:nvSpPr>
          <p:cNvPr id="214" name="Oval 213"/>
          <p:cNvSpPr/>
          <p:nvPr/>
        </p:nvSpPr>
        <p:spPr>
          <a:xfrm>
            <a:off x="772369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5" name="Oval 214"/>
          <p:cNvSpPr/>
          <p:nvPr/>
        </p:nvSpPr>
        <p:spPr>
          <a:xfrm>
            <a:off x="832359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6" name="Oval 215"/>
          <p:cNvSpPr/>
          <p:nvPr/>
        </p:nvSpPr>
        <p:spPr>
          <a:xfrm>
            <a:off x="80647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7" name="Oval 216"/>
          <p:cNvSpPr/>
          <p:nvPr/>
        </p:nvSpPr>
        <p:spPr>
          <a:xfrm>
            <a:off x="910102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8" name="Oval 217"/>
          <p:cNvSpPr/>
          <p:nvPr/>
        </p:nvSpPr>
        <p:spPr>
          <a:xfrm>
            <a:off x="8732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9" name="Oval 218"/>
          <p:cNvSpPr/>
          <p:nvPr/>
        </p:nvSpPr>
        <p:spPr>
          <a:xfrm>
            <a:off x="803936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0" name="Oval 219"/>
          <p:cNvSpPr/>
          <p:nvPr/>
        </p:nvSpPr>
        <p:spPr>
          <a:xfrm>
            <a:off x="7755065"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1" name="Oval 220"/>
          <p:cNvSpPr/>
          <p:nvPr/>
        </p:nvSpPr>
        <p:spPr>
          <a:xfrm>
            <a:off x="855189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2" name="Oval 221"/>
          <p:cNvSpPr/>
          <p:nvPr/>
        </p:nvSpPr>
        <p:spPr>
          <a:xfrm>
            <a:off x="8441139"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3" name="Oval 222"/>
          <p:cNvSpPr/>
          <p:nvPr/>
        </p:nvSpPr>
        <p:spPr>
          <a:xfrm rot="19800000">
            <a:off x="808318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4" name="Oval 223"/>
          <p:cNvSpPr/>
          <p:nvPr/>
        </p:nvSpPr>
        <p:spPr>
          <a:xfrm rot="19800000">
            <a:off x="86856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5" name="Oval 224"/>
          <p:cNvSpPr/>
          <p:nvPr/>
        </p:nvSpPr>
        <p:spPr>
          <a:xfrm rot="19800000">
            <a:off x="9436245"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6" name="Oval 225"/>
          <p:cNvSpPr/>
          <p:nvPr/>
        </p:nvSpPr>
        <p:spPr>
          <a:xfrm rot="19800000">
            <a:off x="910882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7" name="Oval 226"/>
          <p:cNvSpPr/>
          <p:nvPr/>
        </p:nvSpPr>
        <p:spPr>
          <a:xfrm rot="19800000">
            <a:off x="8377923"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8" name="Oval 227"/>
          <p:cNvSpPr/>
          <p:nvPr/>
        </p:nvSpPr>
        <p:spPr>
          <a:xfrm rot="19800000">
            <a:off x="811455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9" name="Oval 228"/>
          <p:cNvSpPr/>
          <p:nvPr/>
        </p:nvSpPr>
        <p:spPr>
          <a:xfrm rot="19800000">
            <a:off x="8911377"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0" name="Oval 229"/>
          <p:cNvSpPr/>
          <p:nvPr/>
        </p:nvSpPr>
        <p:spPr>
          <a:xfrm rot="19800000">
            <a:off x="880062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1" name="Oval 230"/>
          <p:cNvSpPr/>
          <p:nvPr/>
        </p:nvSpPr>
        <p:spPr>
          <a:xfrm rot="1800000">
            <a:off x="7589951"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2" name="Oval 231"/>
          <p:cNvSpPr/>
          <p:nvPr/>
        </p:nvSpPr>
        <p:spPr>
          <a:xfrm rot="1800000">
            <a:off x="818984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3" name="Oval 232"/>
          <p:cNvSpPr/>
          <p:nvPr/>
        </p:nvSpPr>
        <p:spPr>
          <a:xfrm rot="1800000">
            <a:off x="793098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4" name="Oval 233"/>
          <p:cNvSpPr/>
          <p:nvPr/>
        </p:nvSpPr>
        <p:spPr>
          <a:xfrm rot="1800000">
            <a:off x="896727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5" name="Oval 234"/>
          <p:cNvSpPr/>
          <p:nvPr/>
        </p:nvSpPr>
        <p:spPr>
          <a:xfrm rot="1800000">
            <a:off x="859891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6" name="Oval 235"/>
          <p:cNvSpPr/>
          <p:nvPr/>
        </p:nvSpPr>
        <p:spPr>
          <a:xfrm rot="1800000">
            <a:off x="790561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7" name="Oval 236"/>
          <p:cNvSpPr/>
          <p:nvPr/>
        </p:nvSpPr>
        <p:spPr>
          <a:xfrm rot="1800000">
            <a:off x="762131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8" name="Oval 237"/>
          <p:cNvSpPr/>
          <p:nvPr/>
        </p:nvSpPr>
        <p:spPr>
          <a:xfrm rot="1800000">
            <a:off x="8458215"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9" name="Oval 238"/>
          <p:cNvSpPr/>
          <p:nvPr/>
        </p:nvSpPr>
        <p:spPr>
          <a:xfrm rot="1800000">
            <a:off x="8304858"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0" name="Oval 239"/>
          <p:cNvSpPr/>
          <p:nvPr/>
        </p:nvSpPr>
        <p:spPr>
          <a:xfrm rot="900000">
            <a:off x="890387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1" name="Oval 240"/>
          <p:cNvSpPr/>
          <p:nvPr/>
        </p:nvSpPr>
        <p:spPr>
          <a:xfrm rot="900000">
            <a:off x="9519330"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2" name="Oval 241"/>
          <p:cNvSpPr/>
          <p:nvPr/>
        </p:nvSpPr>
        <p:spPr>
          <a:xfrm rot="900000">
            <a:off x="926157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3" name="Oval 242"/>
          <p:cNvSpPr/>
          <p:nvPr/>
        </p:nvSpPr>
        <p:spPr>
          <a:xfrm rot="900000">
            <a:off x="10207820"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4" name="Oval 243"/>
          <p:cNvSpPr/>
          <p:nvPr/>
        </p:nvSpPr>
        <p:spPr>
          <a:xfrm rot="900000">
            <a:off x="9902177"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5" name="Oval 244"/>
          <p:cNvSpPr/>
          <p:nvPr/>
        </p:nvSpPr>
        <p:spPr>
          <a:xfrm rot="900000">
            <a:off x="9236211"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6" name="Oval 245"/>
          <p:cNvSpPr/>
          <p:nvPr/>
        </p:nvSpPr>
        <p:spPr>
          <a:xfrm rot="900000">
            <a:off x="8951916"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7" name="Oval 246"/>
          <p:cNvSpPr/>
          <p:nvPr/>
        </p:nvSpPr>
        <p:spPr>
          <a:xfrm rot="900000">
            <a:off x="9745089"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8" name="Oval 247"/>
          <p:cNvSpPr/>
          <p:nvPr/>
        </p:nvSpPr>
        <p:spPr>
          <a:xfrm rot="900000">
            <a:off x="963433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9" name="Oval 248"/>
          <p:cNvSpPr/>
          <p:nvPr/>
        </p:nvSpPr>
        <p:spPr>
          <a:xfrm rot="19800000">
            <a:off x="9293634"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0" name="Oval 249"/>
          <p:cNvSpPr/>
          <p:nvPr/>
        </p:nvSpPr>
        <p:spPr>
          <a:xfrm rot="19800000">
            <a:off x="9733688"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1" name="Oval 250"/>
          <p:cNvSpPr/>
          <p:nvPr/>
        </p:nvSpPr>
        <p:spPr>
          <a:xfrm rot="19800000">
            <a:off x="983469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2" name="Oval 251"/>
          <p:cNvSpPr/>
          <p:nvPr/>
        </p:nvSpPr>
        <p:spPr>
          <a:xfrm rot="19800000">
            <a:off x="962683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3" name="Oval 252"/>
          <p:cNvSpPr/>
          <p:nvPr/>
        </p:nvSpPr>
        <p:spPr>
          <a:xfrm rot="19800000">
            <a:off x="10077183"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4" name="Oval 253"/>
          <p:cNvSpPr/>
          <p:nvPr/>
        </p:nvSpPr>
        <p:spPr>
          <a:xfrm rot="19800000">
            <a:off x="10022802"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5" name="Oval 254"/>
          <p:cNvSpPr/>
          <p:nvPr/>
        </p:nvSpPr>
        <p:spPr>
          <a:xfrm>
            <a:off x="9567721"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256" name="Oval 255"/>
          <p:cNvSpPr/>
          <p:nvPr/>
        </p:nvSpPr>
        <p:spPr>
          <a:xfrm>
            <a:off x="9323338"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7" name="Oval 256"/>
          <p:cNvSpPr/>
          <p:nvPr/>
        </p:nvSpPr>
        <p:spPr>
          <a:xfrm>
            <a:off x="8580994"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58" name="TextBox 257"/>
          <p:cNvSpPr txBox="1"/>
          <p:nvPr/>
        </p:nvSpPr>
        <p:spPr>
          <a:xfrm>
            <a:off x="8176114" y="3203297"/>
            <a:ext cx="2373983" cy="707886"/>
          </a:xfrm>
          <a:prstGeom prst="rect">
            <a:avLst/>
          </a:prstGeom>
          <a:noFill/>
        </p:spPr>
        <p:txBody>
          <a:bodyPr wrap="none" rtlCol="0">
            <a:spAutoFit/>
          </a:bodyPr>
          <a:lstStyle/>
          <a:p>
            <a:r>
              <a:rPr lang="en-US" sz="2000" dirty="0">
                <a:solidFill>
                  <a:srgbClr val="FFFF00"/>
                </a:solidFill>
              </a:rPr>
              <a:t>reconstruction</a:t>
            </a:r>
            <a:r>
              <a:rPr lang="en-US" sz="2000" dirty="0"/>
              <a:t> using </a:t>
            </a:r>
          </a:p>
          <a:p>
            <a:r>
              <a:rPr lang="en-US" sz="2000" dirty="0"/>
              <a:t>integrated radiance</a:t>
            </a:r>
            <a:endParaRPr lang="en-GB" sz="2000" dirty="0"/>
          </a:p>
        </p:txBody>
      </p:sp>
      <p:sp>
        <p:nvSpPr>
          <p:cNvPr id="259" name="Oval 258"/>
          <p:cNvSpPr/>
          <p:nvPr/>
        </p:nvSpPr>
        <p:spPr>
          <a:xfrm rot="19800000">
            <a:off x="8391476"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0" name="TextBox 259"/>
          <p:cNvSpPr txBox="1"/>
          <p:nvPr/>
        </p:nvSpPr>
        <p:spPr>
          <a:xfrm rot="16200000">
            <a:off x="5860715" y="3197494"/>
            <a:ext cx="2709691" cy="400110"/>
          </a:xfrm>
          <a:prstGeom prst="rect">
            <a:avLst/>
          </a:prstGeom>
          <a:noFill/>
        </p:spPr>
        <p:txBody>
          <a:bodyPr wrap="square" rtlCol="0">
            <a:spAutoFit/>
          </a:bodyPr>
          <a:lstStyle/>
          <a:p>
            <a:r>
              <a:rPr lang="en-US" sz="2000" dirty="0"/>
              <a:t>pixel value (radiance)</a:t>
            </a:r>
            <a:endParaRPr lang="en-GB" sz="2000" dirty="0"/>
          </a:p>
        </p:txBody>
      </p:sp>
      <p:sp>
        <p:nvSpPr>
          <p:cNvPr id="261" name="Freeform 260"/>
          <p:cNvSpPr/>
          <p:nvPr/>
        </p:nvSpPr>
        <p:spPr>
          <a:xfrm>
            <a:off x="7654331"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3" name="Title 1"/>
          <p:cNvSpPr>
            <a:spLocks noGrp="1"/>
          </p:cNvSpPr>
          <p:nvPr>
            <p:ph type="title"/>
          </p:nvPr>
        </p:nvSpPr>
        <p:spPr/>
        <p:txBody>
          <a:bodyPr>
            <a:normAutofit/>
          </a:bodyPr>
          <a:lstStyle/>
          <a:p>
            <a:r>
              <a:rPr lang="en-US" dirty="0"/>
              <a:t>Rendering = integration + reconstruction</a:t>
            </a:r>
            <a:endParaRPr lang="en-GB" dirty="0"/>
          </a:p>
        </p:txBody>
      </p:sp>
    </p:spTree>
    <p:extLst>
      <p:ext uri="{BB962C8B-B14F-4D97-AF65-F5344CB8AC3E}">
        <p14:creationId xmlns:p14="http://schemas.microsoft.com/office/powerpoint/2010/main" val="203108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Frequency analysis of </a:t>
            </a:r>
            <a:r>
              <a:rPr lang="en-GB" dirty="0" err="1"/>
              <a:t>lightfields</a:t>
            </a:r>
            <a:r>
              <a:rPr lang="en-GB" dirty="0"/>
              <a:t> in rendering</a:t>
            </a:r>
          </a:p>
        </p:txBody>
      </p:sp>
      <p:sp>
        <p:nvSpPr>
          <p:cNvPr id="5" name="Oval 4"/>
          <p:cNvSpPr/>
          <p:nvPr/>
        </p:nvSpPr>
        <p:spPr>
          <a:xfrm rot="1195875">
            <a:off x="5267030" y="3016627"/>
            <a:ext cx="369071" cy="1307501"/>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2921628" y="2341448"/>
            <a:ext cx="2780249" cy="2506078"/>
            <a:chOff x="4501928" y="1932674"/>
            <a:chExt cx="3706998" cy="3341437"/>
          </a:xfrm>
          <a:solidFill>
            <a:schemeClr val="bg1">
              <a:lumMod val="85000"/>
              <a:lumOff val="15000"/>
            </a:schemeClr>
          </a:solidFill>
        </p:grpSpPr>
        <p:sp>
          <p:nvSpPr>
            <p:cNvPr id="7" name="Oval 6"/>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 name="Oval 16"/>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 name="Oval 17"/>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 name="Oval 18"/>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 name="Oval 22"/>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 name="Oval 23"/>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 name="Oval 24"/>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7" name="Oval 26"/>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8" name="Oval 27"/>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2" name="Oval 41"/>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3" name="Oval 42"/>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5" name="Oval 44"/>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6" name="Oval 45"/>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7" name="Oval 46"/>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8" name="Oval 47"/>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0" name="Oval 49"/>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1" name="Oval 50"/>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cxnSp>
        <p:nvCxnSpPr>
          <p:cNvPr id="52" name="Straight Arrow Connector 51"/>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1163273" y="3387180"/>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5" name="TextBox 54"/>
          <p:cNvSpPr txBox="1"/>
          <p:nvPr/>
        </p:nvSpPr>
        <p:spPr>
          <a:xfrm>
            <a:off x="3396403" y="492669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56" name="Oval 55"/>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7" name="Oval 56"/>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8" name="Oval 57"/>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59" name="Oval 58"/>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0" name="Oval 59"/>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1" name="Oval 60"/>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2" name="Oval 61"/>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3" name="Oval 62"/>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4" name="Oval 63"/>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5" name="Oval 64"/>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6" name="Oval 65"/>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7" name="Oval 66"/>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8" name="Oval 67"/>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69" name="Oval 68"/>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0" name="Oval 69"/>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1" name="Oval 70"/>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2" name="Oval 71"/>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3" name="Oval 72"/>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4" name="Oval 73"/>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5" name="Oval 74"/>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6" name="Oval 75"/>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7" name="Oval 76"/>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8" name="Oval 77"/>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79" name="Oval 78"/>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0" name="Oval 79"/>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1" name="Oval 80"/>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2" name="Oval 81"/>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3" name="Oval 82"/>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4" name="Oval 83"/>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5" name="Oval 84"/>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6" name="Oval 85"/>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7" name="Oval 86"/>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8" name="Oval 87"/>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89" name="Oval 88"/>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0" name="Oval 89"/>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1" name="Oval 90"/>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2" name="Oval 91"/>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3" name="Oval 92"/>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4" name="Oval 93"/>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5" name="Oval 94"/>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6" name="Oval 95"/>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7" name="Oval 96"/>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Oval 97"/>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9" name="Oval 98"/>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0" name="Oval 99"/>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1" name="TextBox 100"/>
          <p:cNvSpPr txBox="1"/>
          <p:nvPr/>
        </p:nvSpPr>
        <p:spPr>
          <a:xfrm>
            <a:off x="3127760" y="2530383"/>
            <a:ext cx="230146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path-space integration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 (projection)</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2"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103" name="Straight Arrow Connector 102"/>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271599" y="4939369"/>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06" name="Oval 105"/>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7" name="Oval 106"/>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8" name="Oval 107"/>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09" name="Oval 108"/>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0" name="Oval 109"/>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1" name="Oval 110"/>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2" name="Oval 111"/>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3" name="Oval 112"/>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4" name="Oval 113"/>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5" name="Oval 114"/>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6" name="Oval 115"/>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7" name="Oval 116"/>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8" name="Oval 117"/>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9" name="Oval 118"/>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0" name="Oval 119"/>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1" name="Oval 120"/>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3" name="Oval 122"/>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9" name="Oval 128"/>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0" name="Oval 129"/>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1" name="Oval 130"/>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2" name="Oval 131"/>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3" name="Oval 132"/>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4" name="Oval 133"/>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5" name="Oval 134"/>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6" name="Oval 135"/>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7" name="Oval 136"/>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8" name="Oval 137"/>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9" name="Oval 138"/>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0" name="Oval 139"/>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1" name="Oval 140"/>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2" name="Oval 141"/>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3" name="Oval 142"/>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4" name="Oval 143"/>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5" name="Oval 144"/>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6" name="Oval 145"/>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8" name="Oval 147"/>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9" name="Oval 148"/>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0" name="TextBox 149"/>
          <p:cNvSpPr txBox="1"/>
          <p:nvPr/>
        </p:nvSpPr>
        <p:spPr>
          <a:xfrm>
            <a:off x="6872472" y="3494629"/>
            <a:ext cx="2011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integrated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1" name="Oval 150"/>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2" name="TextBox 151"/>
          <p:cNvSpPr txBox="1"/>
          <p:nvPr/>
        </p:nvSpPr>
        <p:spPr>
          <a:xfrm rot="16200000">
            <a:off x="5118058" y="3212883"/>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 value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53"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4" name="Oval 153"/>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5" name="TextBox 154"/>
          <p:cNvSpPr txBox="1"/>
          <p:nvPr/>
        </p:nvSpPr>
        <p:spPr>
          <a:xfrm>
            <a:off x="4648598" y="4100252"/>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156" name="TextBox 155"/>
          <p:cNvSpPr txBox="1"/>
          <p:nvPr/>
        </p:nvSpPr>
        <p:spPr>
          <a:xfrm>
            <a:off x="6785722" y="4456892"/>
            <a:ext cx="3221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use in regression</a:t>
            </a:r>
            <a:r>
              <a:rPr kumimoji="0" lang="en-GB" sz="1800" b="0" i="0" u="none" strike="noStrike" kern="0" cap="none" spc="0" normalizeH="0" baseline="0" noProof="0" dirty="0">
                <a:ln>
                  <a:noFill/>
                </a:ln>
                <a:solidFill>
                  <a:sysClr val="windowText" lastClr="000000"/>
                </a:solidFill>
                <a:effectLst/>
                <a:uLnTx/>
                <a:uFillTx/>
              </a:rPr>
              <a:t>/reconstruction</a:t>
            </a: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Oval 156"/>
          <p:cNvSpPr/>
          <p:nvPr/>
        </p:nvSpPr>
        <p:spPr>
          <a:xfrm rot="5029678">
            <a:off x="9084731" y="3798339"/>
            <a:ext cx="369071" cy="523227"/>
          </a:xfrm>
          <a:prstGeom prst="ellipse">
            <a:avLst/>
          </a:prstGeom>
          <a:solidFill>
            <a:srgbClr val="FFFF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8" name="TextBox 157"/>
          <p:cNvSpPr txBox="1"/>
          <p:nvPr/>
        </p:nvSpPr>
        <p:spPr>
          <a:xfrm>
            <a:off x="3574032" y="1721576"/>
            <a:ext cx="27142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local variation of integrand</a:t>
            </a:r>
            <a:endParaRPr kumimoji="0" lang="en-GB" sz="1800" b="0" i="0" u="none" strike="noStrike" kern="0" cap="none" spc="0" normalizeH="0" baseline="0" noProof="0" dirty="0">
              <a:ln>
                <a:noFill/>
              </a:ln>
              <a:solidFill>
                <a:srgbClr val="FFFF00"/>
              </a:solidFill>
              <a:effectLst/>
              <a:uLnTx/>
              <a:uFillTx/>
            </a:endParaRPr>
          </a:p>
        </p:txBody>
      </p:sp>
      <p:sp>
        <p:nvSpPr>
          <p:cNvPr id="159" name="TextBox 158"/>
          <p:cNvSpPr txBox="1"/>
          <p:nvPr/>
        </p:nvSpPr>
        <p:spPr>
          <a:xfrm>
            <a:off x="7610640" y="1673371"/>
            <a:ext cx="206338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rgbClr val="FFFF00"/>
                </a:solidFill>
              </a:rPr>
              <a:t>reconstruction filter</a:t>
            </a:r>
            <a:endParaRPr kumimoji="0" lang="en-GB" sz="1800" b="0" i="0" u="none" strike="noStrike" kern="0" cap="none" spc="0" normalizeH="0" baseline="0" noProof="0" dirty="0">
              <a:ln>
                <a:noFill/>
              </a:ln>
              <a:solidFill>
                <a:srgbClr val="FFFF00"/>
              </a:solidFill>
              <a:effectLst/>
              <a:uLnTx/>
              <a:uFillTx/>
            </a:endParaRPr>
          </a:p>
        </p:txBody>
      </p:sp>
      <p:cxnSp>
        <p:nvCxnSpPr>
          <p:cNvPr id="4" name="Straight Connector 3"/>
          <p:cNvCxnSpPr/>
          <p:nvPr/>
        </p:nvCxnSpPr>
        <p:spPr>
          <a:xfrm flipH="1">
            <a:off x="5657544" y="2090908"/>
            <a:ext cx="311157" cy="109971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9225972" y="2122122"/>
            <a:ext cx="9946" cy="16892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126776" y="4898259"/>
            <a:ext cx="2709396" cy="175432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65000"/>
                  </a:schemeClr>
                </a:solidFill>
              </a:rPr>
              <a:t>Ramamoorthi</a:t>
            </a:r>
            <a:r>
              <a:rPr lang="en-US" kern="0" dirty="0">
                <a:solidFill>
                  <a:schemeClr val="tx1">
                    <a:lumMod val="65000"/>
                  </a:schemeClr>
                </a:solidFill>
              </a:rPr>
              <a:t> et al. 04]</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65000"/>
                  </a:schemeClr>
                </a:solidFill>
              </a:rPr>
              <a:t>[</a:t>
            </a:r>
            <a:r>
              <a:rPr lang="en-US" kern="0" dirty="0">
                <a:solidFill>
                  <a:schemeClr val="tx1">
                    <a:lumMod val="95000"/>
                  </a:schemeClr>
                </a:solidFill>
              </a:rPr>
              <a:t>Durand et al. 05]</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Soler</a:t>
            </a:r>
            <a:r>
              <a:rPr lang="en-US" kern="0" dirty="0">
                <a:solidFill>
                  <a:schemeClr val="tx1">
                    <a:lumMod val="75000"/>
                  </a:schemeClr>
                </a:solidFill>
              </a:rPr>
              <a:t> et al. 2009]</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Overbeck</a:t>
            </a:r>
            <a:r>
              <a:rPr lang="en-US" kern="0" dirty="0">
                <a:solidFill>
                  <a:schemeClr val="tx1">
                    <a:lumMod val="75000"/>
                  </a:schemeClr>
                </a:solidFill>
              </a:rPr>
              <a:t> et al. 2009]</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[Egan et al. 2009, 2011]</a:t>
            </a:r>
            <a:r>
              <a:rPr lang="en-US" kern="0" dirty="0">
                <a:solidFill>
                  <a:srgbClr val="FFFF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err="1">
                <a:solidFill>
                  <a:schemeClr val="tx1">
                    <a:lumMod val="75000"/>
                  </a:schemeClr>
                </a:solidFill>
              </a:rPr>
              <a:t>Ramamoorthi</a:t>
            </a:r>
            <a:r>
              <a:rPr lang="en-US" kern="0" dirty="0">
                <a:solidFill>
                  <a:schemeClr val="tx1">
                    <a:lumMod val="75000"/>
                  </a:schemeClr>
                </a:solidFill>
              </a:rPr>
              <a:t> et al. 2012] </a:t>
            </a:r>
            <a:endParaRPr kumimoji="0" lang="en-GB" sz="1800" b="0" i="0" u="none" strike="noStrike" kern="0" cap="none" spc="0" normalizeH="0" baseline="0" noProof="0" dirty="0">
              <a:ln>
                <a:noFill/>
              </a:ln>
              <a:solidFill>
                <a:schemeClr val="tx1">
                  <a:lumMod val="75000"/>
                </a:schemeClr>
              </a:solidFill>
              <a:effectLst/>
              <a:uLnTx/>
              <a:uFillTx/>
            </a:endParaRPr>
          </a:p>
        </p:txBody>
      </p:sp>
    </p:spTree>
    <p:extLst>
      <p:ext uri="{BB962C8B-B14F-4D97-AF65-F5344CB8AC3E}">
        <p14:creationId xmlns:p14="http://schemas.microsoft.com/office/powerpoint/2010/main" val="900807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TextBox 257"/>
          <p:cNvSpPr txBox="1"/>
          <p:nvPr/>
        </p:nvSpPr>
        <p:spPr>
          <a:xfrm>
            <a:off x="7957500" y="515053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59" name="TextBox 258"/>
          <p:cNvSpPr txBox="1"/>
          <p:nvPr/>
        </p:nvSpPr>
        <p:spPr>
          <a:xfrm>
            <a:off x="513754" y="5237856"/>
            <a:ext cx="2416046"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Ramamoorthy</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
        <p:nvSpPr>
          <p:cNvPr id="260" name="Rectangle 259"/>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485371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5" name="TextBox 254"/>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Tree>
    <p:extLst>
      <p:ext uri="{BB962C8B-B14F-4D97-AF65-F5344CB8AC3E}">
        <p14:creationId xmlns:p14="http://schemas.microsoft.com/office/powerpoint/2010/main" val="168671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58" name="Rectangle 25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539879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8004587" y="317278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41180" y="279388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26374" y="28385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739702" y="26878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42892" y="342680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286290" y="377838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8899263" y="381989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372048" y="36509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698399" y="375440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404374" y="443575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073811" y="360539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96716" y="41893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129225" y="451863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458848" y="248811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9616" y="255466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974247" y="293209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474036" y="256406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48792" y="29464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113104" y="344681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179943" y="300192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676813" y="422089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8946230" y="457772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526842" y="453364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697537"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8199" y="4295434"/>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827814" y="329053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98" name="Rectangle 97"/>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99" name="TextBox 98"/>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46250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 analysis of MC sampling: This course!</a:t>
            </a:r>
          </a:p>
        </p:txBody>
      </p:sp>
      <p:sp>
        <p:nvSpPr>
          <p:cNvPr id="162" name="Oval 161"/>
          <p:cNvSpPr/>
          <p:nvPr/>
        </p:nvSpPr>
        <p:spPr>
          <a:xfrm>
            <a:off x="7358952" y="25613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3" name="Oval 162"/>
          <p:cNvSpPr/>
          <p:nvPr/>
        </p:nvSpPr>
        <p:spPr>
          <a:xfrm>
            <a:off x="7958850"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4" name="Oval 163"/>
          <p:cNvSpPr/>
          <p:nvPr/>
        </p:nvSpPr>
        <p:spPr>
          <a:xfrm>
            <a:off x="7699981" y="3139936"/>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8717063" y="26694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8365384" y="250727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7674614" y="272350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7390319" y="324805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8184610" y="343432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8073859" y="29052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rot="19800000">
            <a:off x="7718439" y="36667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rot="19800000">
            <a:off x="8318337"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8059468"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9076550" y="37748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8724871" y="3612677"/>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8034101" y="382890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7749806" y="435344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8544097" y="453972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8433346" y="401068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800000">
            <a:off x="7225205" y="381574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800000">
            <a:off x="7825103"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7566234" y="439434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8583316" y="392385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8231637" y="376168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7540867" y="397791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7256572" y="450245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8050863" y="468872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7940112" y="415968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900000">
            <a:off x="8536591" y="23448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900000">
            <a:off x="9136490"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8877620" y="292342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9894703" y="24529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9543023" y="22907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8852254" y="250699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8567959" y="3031535"/>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9362249" y="3217808"/>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9251498" y="2688769"/>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19800000">
            <a:off x="8909676" y="4247753"/>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19800000">
            <a:off x="9350848" y="3680300"/>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9451857" y="424533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9243993" y="4445691"/>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9727850" y="4388064"/>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9700624" y="3559562"/>
            <a:ext cx="110751" cy="108114"/>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a:off x="9184880" y="4095608"/>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a:off x="8939381" y="329006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8213713" y="2329477"/>
            <a:ext cx="113599" cy="113599"/>
          </a:xfrm>
          <a:prstGeom prst="ellipse">
            <a:avLst/>
          </a:prstGeom>
          <a:solidFill>
            <a:schemeClr val="bg1">
              <a:lumMod val="85000"/>
              <a:lumOff val="15000"/>
            </a:schemeClr>
          </a:solid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07" name="Straight Arrow Connector 206"/>
          <p:cNvCxnSpPr/>
          <p:nvPr/>
        </p:nvCxnSpPr>
        <p:spPr>
          <a:xfrm flipV="1">
            <a:off x="7094594" y="2337278"/>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7094595" y="4922871"/>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rot="16200000">
            <a:off x="5466850" y="3336496"/>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Oval 209"/>
          <p:cNvSpPr/>
          <p:nvPr/>
        </p:nvSpPr>
        <p:spPr>
          <a:xfrm>
            <a:off x="739704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1" name="Oval 210"/>
          <p:cNvSpPr/>
          <p:nvPr/>
        </p:nvSpPr>
        <p:spPr>
          <a:xfrm>
            <a:off x="7996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2" name="Oval 211"/>
          <p:cNvSpPr/>
          <p:nvPr/>
        </p:nvSpPr>
        <p:spPr>
          <a:xfrm>
            <a:off x="773806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3" name="Oval 212"/>
          <p:cNvSpPr/>
          <p:nvPr/>
        </p:nvSpPr>
        <p:spPr>
          <a:xfrm>
            <a:off x="87551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4" name="Oval 213"/>
          <p:cNvSpPr/>
          <p:nvPr/>
        </p:nvSpPr>
        <p:spPr>
          <a:xfrm>
            <a:off x="840347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71270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42840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22269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81119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rot="19800000">
            <a:off x="775652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rot="19800000">
            <a:off x="83564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rot="19800000">
            <a:off x="80975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rot="19800000">
            <a:off x="91146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876295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8072189"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778789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58218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847143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800000">
            <a:off x="7263293"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800000">
            <a:off x="78631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800000">
            <a:off x="760432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862140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826972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57895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729466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808895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97820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900000">
            <a:off x="8574680"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900000">
            <a:off x="917457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900000">
            <a:off x="891570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993279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958111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89034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860604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400337"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928958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19800000">
            <a:off x="8947764"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19800000">
            <a:off x="9388936"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19800000">
            <a:off x="9489945"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9282081"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9765938"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738712" y="482195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a:off x="9222969" y="4821952"/>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a:off x="8977469" y="4821952"/>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a:off x="8251802" y="4821952"/>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Down Arrow 209"/>
          <p:cNvSpPr/>
          <p:nvPr/>
        </p:nvSpPr>
        <p:spPr>
          <a:xfrm>
            <a:off x="8448697" y="3123738"/>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TextBox 256"/>
          <p:cNvSpPr txBox="1"/>
          <p:nvPr/>
        </p:nvSpPr>
        <p:spPr>
          <a:xfrm>
            <a:off x="8952175" y="4049568"/>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99" name="Rectangle 98"/>
          <p:cNvSpPr/>
          <p:nvPr/>
        </p:nvSpPr>
        <p:spPr>
          <a:xfrm>
            <a:off x="937264" y="1937190"/>
            <a:ext cx="5144357" cy="1631216"/>
          </a:xfrm>
          <a:prstGeom prst="rect">
            <a:avLst/>
          </a:prstGeom>
        </p:spPr>
        <p:txBody>
          <a:bodyPr wrap="none">
            <a:spAutoFit/>
          </a:bodyPr>
          <a:lstStyle/>
          <a:p>
            <a:r>
              <a:rPr lang="en-US" sz="2000" kern="0" dirty="0">
                <a:solidFill>
                  <a:schemeClr val="tx1">
                    <a:lumMod val="65000"/>
                  </a:schemeClr>
                </a:solidFill>
              </a:rPr>
              <a:t>Assessing MSE, bias, variance and convergence </a:t>
            </a:r>
          </a:p>
          <a:p>
            <a:r>
              <a:rPr lang="en-US" sz="2000" kern="0" dirty="0">
                <a:solidFill>
                  <a:schemeClr val="tx1">
                    <a:lumMod val="65000"/>
                  </a:schemeClr>
                </a:solidFill>
              </a:rPr>
              <a:t>of Monte Carlo estimators as a function of the </a:t>
            </a:r>
          </a:p>
          <a:p>
            <a:r>
              <a:rPr lang="en-US" sz="2000" kern="0" dirty="0">
                <a:solidFill>
                  <a:schemeClr val="tx1">
                    <a:lumMod val="65000"/>
                  </a:schemeClr>
                </a:solidFill>
              </a:rPr>
              <a:t>Fourier spectrum of the sampling function.</a:t>
            </a:r>
          </a:p>
          <a:p>
            <a:endParaRPr lang="en-US" sz="2000" kern="0" dirty="0">
              <a:solidFill>
                <a:schemeClr val="tx1">
                  <a:lumMod val="65000"/>
                </a:schemeClr>
              </a:solidFill>
            </a:endParaRPr>
          </a:p>
          <a:p>
            <a:endParaRPr lang="en-GB" sz="2000" dirty="0"/>
          </a:p>
        </p:txBody>
      </p:sp>
      <p:sp>
        <p:nvSpPr>
          <p:cNvPr id="100" name="TextBox 99"/>
          <p:cNvSpPr txBox="1"/>
          <p:nvPr/>
        </p:nvSpPr>
        <p:spPr>
          <a:xfrm>
            <a:off x="513754" y="5237856"/>
            <a:ext cx="242245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75000"/>
                  </a:schemeClr>
                </a:solidFill>
              </a:rPr>
              <a:t>[</a:t>
            </a:r>
            <a:r>
              <a:rPr lang="en-US" kern="0" dirty="0">
                <a:solidFill>
                  <a:schemeClr val="tx1">
                    <a:lumMod val="65000"/>
                  </a:schemeClr>
                </a:solidFill>
              </a:rPr>
              <a:t>Durand 2011]</a:t>
            </a:r>
          </a:p>
          <a:p>
            <a:pPr lvl="0" defTabSz="914400"/>
            <a:r>
              <a:rPr lang="en-US" kern="0" dirty="0">
                <a:solidFill>
                  <a:schemeClr val="tx1">
                    <a:lumMod val="65000"/>
                  </a:schemeClr>
                </a:solidFill>
              </a:rPr>
              <a:t>[</a:t>
            </a:r>
            <a:r>
              <a:rPr lang="en-US" kern="0" dirty="0" err="1">
                <a:solidFill>
                  <a:schemeClr val="tx1">
                    <a:lumMod val="65000"/>
                  </a:schemeClr>
                </a:solidFill>
              </a:rPr>
              <a:t>Ramamoorthi</a:t>
            </a:r>
            <a:r>
              <a:rPr lang="en-US" kern="0" dirty="0">
                <a:solidFill>
                  <a:schemeClr val="tx1">
                    <a:lumMod val="65000"/>
                  </a:schemeClr>
                </a:solidFill>
              </a:rPr>
              <a:t> et al. 12]</a:t>
            </a:r>
          </a:p>
          <a:p>
            <a:pPr lvl="0" defTabSz="914400"/>
            <a:r>
              <a:rPr lang="en-US" kern="0" dirty="0">
                <a:solidFill>
                  <a:schemeClr val="tx1">
                    <a:lumMod val="95000"/>
                  </a:schemeClr>
                </a:solidFill>
              </a:rPr>
              <a:t>[Subr and </a:t>
            </a:r>
            <a:r>
              <a:rPr lang="en-US" kern="0" dirty="0" err="1">
                <a:solidFill>
                  <a:schemeClr val="tx1">
                    <a:lumMod val="95000"/>
                  </a:schemeClr>
                </a:solidFill>
              </a:rPr>
              <a:t>Kautz</a:t>
            </a:r>
            <a:r>
              <a:rPr lang="en-US" kern="0" dirty="0">
                <a:solidFill>
                  <a:schemeClr val="tx1">
                    <a:lumMod val="95000"/>
                  </a:schemeClr>
                </a:solidFill>
              </a:rPr>
              <a:t> 2013]</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chemeClr val="tx1">
                    <a:lumMod val="95000"/>
                  </a:schemeClr>
                </a:solidFill>
              </a:rPr>
              <a:t>[</a:t>
            </a:r>
            <a:r>
              <a:rPr lang="en-US" kern="0" dirty="0" err="1">
                <a:solidFill>
                  <a:schemeClr val="tx1">
                    <a:lumMod val="75000"/>
                  </a:schemeClr>
                </a:solidFill>
              </a:rPr>
              <a:t>Pilleboue</a:t>
            </a:r>
            <a:r>
              <a:rPr lang="en-US" kern="0" dirty="0">
                <a:solidFill>
                  <a:schemeClr val="tx1">
                    <a:lumMod val="75000"/>
                  </a:schemeClr>
                </a:solidFill>
              </a:rPr>
              <a:t> et al. 2015]</a:t>
            </a:r>
            <a:r>
              <a:rPr lang="en-US" kern="0" dirty="0">
                <a:solidFill>
                  <a:srgbClr val="FFFF00"/>
                </a:solidFill>
              </a:rPr>
              <a:t> </a:t>
            </a:r>
          </a:p>
        </p:txBody>
      </p:sp>
    </p:spTree>
    <p:extLst>
      <p:ext uri="{BB962C8B-B14F-4D97-AF65-F5344CB8AC3E}">
        <p14:creationId xmlns:p14="http://schemas.microsoft.com/office/powerpoint/2010/main" val="267684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Rendering = integration + reconstruction</a:t>
            </a:r>
            <a:endParaRPr lang="en-GB" dirty="0"/>
          </a:p>
        </p:txBody>
      </p:sp>
      <p:pic>
        <p:nvPicPr>
          <p:cNvPr id="4" name="Picture 2"/>
          <p:cNvPicPr>
            <a:picLocks noChangeAspect="1" noChangeArrowheads="1"/>
          </p:cNvPicPr>
          <p:nvPr/>
        </p:nvPicPr>
        <p:blipFill>
          <a:blip r:embed="rId2"/>
          <a:srcRect/>
          <a:stretch>
            <a:fillRect/>
          </a:stretch>
        </p:blipFill>
        <p:spPr bwMode="auto">
          <a:xfrm>
            <a:off x="4876800" y="2209800"/>
            <a:ext cx="2438400" cy="2438400"/>
          </a:xfrm>
          <a:prstGeom prst="rect">
            <a:avLst/>
          </a:prstGeom>
          <a:noFill/>
          <a:ln w="9525">
            <a:noFill/>
            <a:miter lim="800000"/>
            <a:headEnd/>
            <a:tailEnd/>
          </a:ln>
          <a:effectLst/>
        </p:spPr>
      </p:pic>
      <p:sp>
        <p:nvSpPr>
          <p:cNvPr id="5" name="TextBox 4"/>
          <p:cNvSpPr txBox="1"/>
          <p:nvPr/>
        </p:nvSpPr>
        <p:spPr>
          <a:xfrm>
            <a:off x="6696195" y="2600262"/>
            <a:ext cx="2577950"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out of focus</a:t>
            </a:r>
            <a:endParaRPr kumimoji="0" lang="en-GB" sz="2000" b="0" i="0" u="none" strike="noStrike" kern="0" cap="none" spc="0" normalizeH="0" baseline="0" noProof="0" dirty="0">
              <a:ln>
                <a:noFill/>
              </a:ln>
              <a:solidFill>
                <a:srgbClr val="FFFF00"/>
              </a:solidFill>
              <a:effectLst/>
              <a:uLnTx/>
              <a:uFillTx/>
            </a:endParaRPr>
          </a:p>
        </p:txBody>
      </p:sp>
      <p:sp>
        <p:nvSpPr>
          <p:cNvPr id="6" name="TextBox 5"/>
          <p:cNvSpPr txBox="1"/>
          <p:nvPr/>
        </p:nvSpPr>
        <p:spPr>
          <a:xfrm>
            <a:off x="3011092" y="2571744"/>
            <a:ext cx="2329484"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Shiny ball  in motion</a:t>
            </a:r>
            <a:endParaRPr kumimoji="0" lang="en-GB" sz="2000" b="0" i="0" u="none" strike="noStrike" kern="0" cap="none" spc="0" normalizeH="0" baseline="0" noProof="0" dirty="0">
              <a:ln>
                <a:noFill/>
              </a:ln>
              <a:solidFill>
                <a:srgbClr val="FFFF00"/>
              </a:solidFill>
              <a:effectLst/>
              <a:uLnTx/>
              <a:uFillTx/>
            </a:endParaRPr>
          </a:p>
        </p:txBody>
      </p:sp>
      <p:sp>
        <p:nvSpPr>
          <p:cNvPr id="7" name="Rectangle 6"/>
          <p:cNvSpPr/>
          <p:nvPr/>
        </p:nvSpPr>
        <p:spPr>
          <a:xfrm>
            <a:off x="6310314" y="3857628"/>
            <a:ext cx="142876" cy="14287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endParaRPr>
          </a:p>
        </p:txBody>
      </p:sp>
      <p:pic>
        <p:nvPicPr>
          <p:cNvPr id="8"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167703" y="3549905"/>
            <a:ext cx="357190" cy="807790"/>
          </a:xfrm>
          <a:prstGeom prst="rect">
            <a:avLst/>
          </a:prstGeom>
          <a:noFill/>
          <a:ln w="9525">
            <a:noFill/>
            <a:miter lim="800000"/>
            <a:headEnd/>
            <a:tailEnd/>
          </a:ln>
          <a:effectLst/>
        </p:spPr>
      </p:pic>
      <p:pic>
        <p:nvPicPr>
          <p:cNvPr id="9"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310579" y="3549905"/>
            <a:ext cx="357190" cy="807790"/>
          </a:xfrm>
          <a:prstGeom prst="rect">
            <a:avLst/>
          </a:prstGeom>
          <a:noFill/>
          <a:ln w="9525">
            <a:noFill/>
            <a:miter lim="800000"/>
            <a:headEnd/>
            <a:tailEnd/>
          </a:ln>
          <a:effectLst/>
        </p:spPr>
      </p:pic>
      <p:pic>
        <p:nvPicPr>
          <p:cNvPr id="10"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453454" y="3549905"/>
            <a:ext cx="357190" cy="807790"/>
          </a:xfrm>
          <a:prstGeom prst="rect">
            <a:avLst/>
          </a:prstGeom>
          <a:noFill/>
          <a:ln w="9525">
            <a:noFill/>
            <a:miter lim="800000"/>
            <a:headEnd/>
            <a:tailEnd/>
          </a:ln>
          <a:effectLst/>
        </p:spPr>
      </p:pic>
      <p:pic>
        <p:nvPicPr>
          <p:cNvPr id="11" name="Picture 7"/>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8596331" y="3549905"/>
            <a:ext cx="357190" cy="807790"/>
          </a:xfrm>
          <a:prstGeom prst="rect">
            <a:avLst/>
          </a:prstGeom>
          <a:noFill/>
          <a:ln w="9525">
            <a:noFill/>
            <a:miter lim="800000"/>
            <a:headEnd/>
            <a:tailEnd/>
          </a:ln>
          <a:effectLst/>
        </p:spPr>
      </p:pic>
      <p:cxnSp>
        <p:nvCxnSpPr>
          <p:cNvPr id="12" name="Straight Connector 11"/>
          <p:cNvCxnSpPr/>
          <p:nvPr/>
        </p:nvCxnSpPr>
        <p:spPr>
          <a:xfrm rot="5400000" flipH="1" flipV="1">
            <a:off x="7310447" y="2999577"/>
            <a:ext cx="1588" cy="1857388"/>
          </a:xfrm>
          <a:prstGeom prst="line">
            <a:avLst/>
          </a:prstGeom>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8739206" y="3714752"/>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95000"/>
                  </a:prstClr>
                </a:solidFill>
                <a:effectLst/>
                <a:uLnTx/>
                <a:uFillTx/>
              </a:rPr>
              <a:t>…</a:t>
            </a:r>
            <a:endParaRPr kumimoji="0" lang="en-GB" sz="2000" b="0" i="0" u="none" strike="noStrike" kern="0" cap="none" spc="0" normalizeH="0" baseline="0" noProof="0" dirty="0">
              <a:ln>
                <a:noFill/>
              </a:ln>
              <a:solidFill>
                <a:prstClr val="black">
                  <a:lumMod val="95000"/>
                </a:prstClr>
              </a:solidFill>
              <a:effectLst/>
              <a:uLnTx/>
              <a:uFillTx/>
            </a:endParaRPr>
          </a:p>
        </p:txBody>
      </p:sp>
      <p:sp>
        <p:nvSpPr>
          <p:cNvPr id="14" name="TextBox 13"/>
          <p:cNvSpPr txBox="1"/>
          <p:nvPr/>
        </p:nvSpPr>
        <p:spPr>
          <a:xfrm>
            <a:off x="5961647" y="3929066"/>
            <a:ext cx="1026243" cy="707886"/>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image </a:t>
            </a:r>
          </a:p>
          <a:p>
            <a:pPr marL="0" marR="0" lvl="0" indent="0" defTabSz="914378" eaLnBrk="1" fontAlgn="auto" latinLnBrk="0" hangingPunct="1">
              <a:lnSpc>
                <a:spcPct val="100000"/>
              </a:lnSpc>
              <a:spcBef>
                <a:spcPts val="0"/>
              </a:spcBef>
              <a:spcAft>
                <a:spcPts val="0"/>
              </a:spcAft>
              <a:buClrTx/>
              <a:buSzTx/>
              <a:buFontTx/>
              <a:buNone/>
              <a:tabLst/>
              <a:defRPr/>
            </a:pPr>
            <a:r>
              <a:rPr lang="en-US" sz="2000" kern="0" dirty="0">
                <a:solidFill>
                  <a:srgbClr val="FFFF00"/>
                </a:solidFill>
              </a:rPr>
              <a:t>location</a:t>
            </a:r>
            <a:endParaRPr kumimoji="0" lang="en-GB" sz="2000" b="0" i="0" u="none" strike="noStrike" kern="0" cap="none" spc="0" normalizeH="0" baseline="0" noProof="0" dirty="0">
              <a:ln>
                <a:noFill/>
              </a:ln>
              <a:solidFill>
                <a:srgbClr val="FFFF00"/>
              </a:solidFill>
              <a:effectLst/>
              <a:uLnTx/>
              <a:uFillTx/>
            </a:endParaRPr>
          </a:p>
        </p:txBody>
      </p:sp>
      <p:sp>
        <p:nvSpPr>
          <p:cNvPr id="15" name="TextBox 14"/>
          <p:cNvSpPr txBox="1"/>
          <p:nvPr/>
        </p:nvSpPr>
        <p:spPr>
          <a:xfrm>
            <a:off x="7667638" y="4286256"/>
            <a:ext cx="210506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rPr>
              <a:t>multi-dim integral</a:t>
            </a:r>
            <a:endParaRPr kumimoji="0" lang="en-GB" sz="2000" b="0" i="0" u="none" strike="noStrike" kern="0" cap="none" spc="0" normalizeH="0" baseline="0" noProof="0" dirty="0">
              <a:ln>
                <a:noFill/>
              </a:ln>
              <a:solidFill>
                <a:srgbClr val="FFFF00"/>
              </a:solidFill>
              <a:effectLst/>
              <a:uLnTx/>
              <a:uFillTx/>
            </a:endParaRPr>
          </a:p>
        </p:txBody>
      </p:sp>
      <p:sp>
        <p:nvSpPr>
          <p:cNvPr id="28" name="TextBox 27"/>
          <p:cNvSpPr txBox="1"/>
          <p:nvPr/>
        </p:nvSpPr>
        <p:spPr>
          <a:xfrm>
            <a:off x="1666992" y="5100592"/>
            <a:ext cx="6771405"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Domain: shutter time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aperture area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1</a:t>
            </a:r>
            <a:r>
              <a:rPr kumimoji="0" lang="en-US" sz="2000" b="0" i="0" u="none" strike="noStrike" kern="0" cap="none" spc="0" normalizeH="0" baseline="30000" noProof="0" dirty="0">
                <a:ln>
                  <a:noFill/>
                </a:ln>
                <a:solidFill>
                  <a:srgbClr val="D4D4D6"/>
                </a:solidFill>
                <a:effectLst/>
                <a:uLnTx/>
                <a:uFillTx/>
              </a:rPr>
              <a:t>st</a:t>
            </a:r>
            <a:r>
              <a:rPr kumimoji="0" lang="en-US" sz="2000" b="0" i="0" u="none" strike="noStrike" kern="0" cap="none" spc="0" normalizeH="0" baseline="0" noProof="0" dirty="0">
                <a:ln>
                  <a:noFill/>
                </a:ln>
                <a:solidFill>
                  <a:srgbClr val="D4D4D6"/>
                </a:solidFill>
                <a:effectLst/>
                <a:uLnTx/>
                <a:uFillTx/>
              </a:rPr>
              <a:t> bounce </a:t>
            </a:r>
            <a:r>
              <a:rPr kumimoji="0" lang="en-US" sz="2000" b="0" i="0" u="none" strike="noStrike" kern="0" cap="none" spc="0" normalizeH="0" baseline="0" noProof="0" dirty="0">
                <a:ln>
                  <a:noFill/>
                </a:ln>
                <a:solidFill>
                  <a:srgbClr val="5A6378"/>
                </a:solidFill>
                <a:effectLst/>
                <a:uLnTx/>
                <a:uFillTx/>
              </a:rPr>
              <a:t>x</a:t>
            </a:r>
            <a:r>
              <a:rPr kumimoji="0" lang="en-US" sz="2000" b="0" i="0" u="none" strike="noStrike" kern="0" cap="none" spc="0" normalizeH="0" baseline="0" noProof="0" dirty="0">
                <a:ln>
                  <a:noFill/>
                </a:ln>
                <a:solidFill>
                  <a:srgbClr val="D4D4D6"/>
                </a:solidFill>
                <a:effectLst/>
                <a:uLnTx/>
                <a:uFillTx/>
              </a:rPr>
              <a:t> 2</a:t>
            </a:r>
            <a:r>
              <a:rPr kumimoji="0" lang="en-US" sz="2000" b="0" i="0" u="none" strike="noStrike" kern="0" cap="none" spc="0" normalizeH="0" baseline="30000" noProof="0" dirty="0">
                <a:ln>
                  <a:noFill/>
                </a:ln>
                <a:solidFill>
                  <a:srgbClr val="D4D4D6"/>
                </a:solidFill>
                <a:effectLst/>
                <a:uLnTx/>
                <a:uFillTx/>
              </a:rPr>
              <a:t>nd</a:t>
            </a:r>
            <a:r>
              <a:rPr kumimoji="0" lang="en-US" sz="2000" b="0" i="0" u="none" strike="noStrike" kern="0" cap="none" spc="0" normalizeH="0" baseline="0" noProof="0" dirty="0">
                <a:ln>
                  <a:noFill/>
                </a:ln>
                <a:solidFill>
                  <a:srgbClr val="D4D4D6"/>
                </a:solidFill>
                <a:effectLst/>
                <a:uLnTx/>
                <a:uFillTx/>
              </a:rPr>
              <a:t> bounce</a:t>
            </a:r>
            <a:endParaRPr kumimoji="0" lang="en-GB" sz="2000" b="0" i="0" u="none" strike="noStrike" kern="0" cap="none" spc="0" normalizeH="0" baseline="0" noProof="0" dirty="0">
              <a:ln>
                <a:noFill/>
              </a:ln>
              <a:solidFill>
                <a:srgbClr val="D4D4D6"/>
              </a:solidFill>
              <a:effectLst/>
              <a:uLnTx/>
              <a:uFillTx/>
            </a:endParaRPr>
          </a:p>
        </p:txBody>
      </p:sp>
      <p:sp>
        <p:nvSpPr>
          <p:cNvPr id="29" name="TextBox 28"/>
          <p:cNvSpPr txBox="1"/>
          <p:nvPr/>
        </p:nvSpPr>
        <p:spPr>
          <a:xfrm>
            <a:off x="1666846" y="4743402"/>
            <a:ext cx="3498073"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4D4D6"/>
                </a:solidFill>
                <a:effectLst/>
                <a:uLnTx/>
                <a:uFillTx/>
              </a:rPr>
              <a:t>Integrand: radiance (W m</a:t>
            </a:r>
            <a:r>
              <a:rPr kumimoji="0" lang="en-US" sz="2000" b="0" i="0" u="none" strike="noStrike" kern="0" cap="none" spc="0" normalizeH="0" baseline="30000" noProof="0" dirty="0">
                <a:ln>
                  <a:noFill/>
                </a:ln>
                <a:solidFill>
                  <a:srgbClr val="D4D4D6"/>
                </a:solidFill>
                <a:effectLst/>
                <a:uLnTx/>
                <a:uFillTx/>
              </a:rPr>
              <a:t>-2</a:t>
            </a:r>
            <a:r>
              <a:rPr kumimoji="0" lang="en-US" sz="2000" b="0" i="0" u="none" strike="noStrike" kern="0" cap="none" spc="0" normalizeH="0" baseline="0" noProof="0" dirty="0">
                <a:ln>
                  <a:noFill/>
                </a:ln>
                <a:solidFill>
                  <a:srgbClr val="D4D4D6"/>
                </a:solidFill>
                <a:effectLst/>
                <a:uLnTx/>
                <a:uFillTx/>
              </a:rPr>
              <a:t> Sr</a:t>
            </a:r>
            <a:r>
              <a:rPr kumimoji="0" lang="en-US" sz="2000" b="0" i="0" u="none" strike="noStrike" kern="0" cap="none" spc="0" normalizeH="0" baseline="30000" noProof="0" dirty="0">
                <a:ln>
                  <a:noFill/>
                </a:ln>
                <a:solidFill>
                  <a:srgbClr val="D4D4D6"/>
                </a:solidFill>
                <a:effectLst/>
                <a:uLnTx/>
                <a:uFillTx/>
              </a:rPr>
              <a:t>-1</a:t>
            </a:r>
            <a:r>
              <a:rPr kumimoji="0" lang="en-US" sz="2000" b="0" i="0" u="none" strike="noStrike" kern="0" cap="none" spc="0" normalizeH="0" baseline="0" noProof="0" dirty="0">
                <a:ln>
                  <a:noFill/>
                </a:ln>
                <a:solidFill>
                  <a:srgbClr val="D4D4D6"/>
                </a:solidFill>
                <a:effectLst/>
                <a:uLnTx/>
                <a:uFillTx/>
              </a:rPr>
              <a:t>)</a:t>
            </a:r>
            <a:endParaRPr kumimoji="0" lang="en-GB" sz="2000" b="0" i="0" u="none" strike="noStrike" kern="0" cap="none" spc="0" normalizeH="0" baseline="0" noProof="0" dirty="0">
              <a:ln>
                <a:noFill/>
              </a:ln>
              <a:solidFill>
                <a:srgbClr val="D4D4D6"/>
              </a:solidFill>
              <a:effectLst/>
              <a:uLnTx/>
              <a:uFillTx/>
            </a:endParaRPr>
          </a:p>
        </p:txBody>
      </p:sp>
      <p:sp>
        <p:nvSpPr>
          <p:cNvPr id="33" name="TextBox 32"/>
          <p:cNvSpPr txBox="1"/>
          <p:nvPr/>
        </p:nvSpPr>
        <p:spPr>
          <a:xfrm>
            <a:off x="8806838" y="3786190"/>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4" name="TextBox 33"/>
          <p:cNvSpPr txBox="1"/>
          <p:nvPr/>
        </p:nvSpPr>
        <p:spPr>
          <a:xfrm>
            <a:off x="8307768" y="5072074"/>
            <a:ext cx="388248" cy="400110"/>
          </a:xfrm>
          <a:prstGeom prst="rect">
            <a:avLst/>
          </a:prstGeom>
          <a:noFill/>
        </p:spPr>
        <p:txBody>
          <a:bodyPr wrap="non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lumMod val="95000"/>
                  </a:sysClr>
                </a:solidFill>
                <a:effectLst/>
                <a:uLnTx/>
                <a:uFillTx/>
              </a:rPr>
              <a:t>…</a:t>
            </a:r>
            <a:endParaRPr kumimoji="0" lang="en-GB" sz="2000" b="0" i="0" u="none" strike="noStrike" kern="0" cap="none" spc="0" normalizeH="0" baseline="0" noProof="0" dirty="0">
              <a:ln>
                <a:noFill/>
              </a:ln>
              <a:solidFill>
                <a:sysClr val="window" lastClr="FFFFFF">
                  <a:lumMod val="95000"/>
                </a:sysClr>
              </a:solidFill>
              <a:effectLst/>
              <a:uLnTx/>
              <a:uFillTx/>
            </a:endParaRP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88A20B-592B-45C2-9448-5F633C847010}"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49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4" grpId="0"/>
      <p:bldP spid="15" grpId="0"/>
      <p:bldP spid="28" grpId="0"/>
      <p:bldP spid="29"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435852" y="1071558"/>
            <a:ext cx="7705780" cy="619125"/>
          </a:xfrm>
        </p:spPr>
        <p:txBody>
          <a:bodyPr>
            <a:normAutofit fontScale="90000"/>
          </a:bodyPr>
          <a:lstStyle/>
          <a:p>
            <a:pPr algn="ctr"/>
            <a:r>
              <a:rPr lang="en-US" dirty="0"/>
              <a:t>The problem in 1D</a:t>
            </a:r>
          </a:p>
        </p:txBody>
      </p:sp>
      <p:cxnSp>
        <p:nvCxnSpPr>
          <p:cNvPr id="9" name="Straight Arrow Connector 8"/>
          <p:cNvCxnSpPr/>
          <p:nvPr/>
        </p:nvCxnSpPr>
        <p:spPr>
          <a:xfrm rot="5400000" flipH="1" flipV="1">
            <a:off x="1855761" y="3417094"/>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749530" y="4286256"/>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2749499" y="2809873"/>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solidFill>
            <a:srgbClr val="FFFF66">
              <a:alpha val="54902"/>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sp>
        <p:nvSpPr>
          <p:cNvPr id="15" name="Freeform 14"/>
          <p:cNvSpPr/>
          <p:nvPr/>
        </p:nvSpPr>
        <p:spPr>
          <a:xfrm>
            <a:off x="2749530" y="2799950"/>
            <a:ext cx="2814568" cy="1510121"/>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pic>
        <p:nvPicPr>
          <p:cNvPr id="33800" name="Picture 8" descr="http://www.sciweavers.org/download/Tex2Img_1373972799.png"/>
          <p:cNvPicPr>
            <a:picLocks noChangeAspect="1" noChangeArrowheads="1"/>
          </p:cNvPicPr>
          <p:nvPr/>
        </p:nvPicPr>
        <p:blipFill>
          <a:blip r:embed="rId3"/>
          <a:srcRect/>
          <a:stretch>
            <a:fillRect/>
          </a:stretch>
        </p:blipFill>
        <p:spPr bwMode="auto">
          <a:xfrm>
            <a:off x="5881686" y="4214818"/>
            <a:ext cx="222252" cy="152402"/>
          </a:xfrm>
          <a:prstGeom prst="rect">
            <a:avLst/>
          </a:prstGeom>
          <a:noFill/>
        </p:spPr>
      </p:pic>
      <p:pic>
        <p:nvPicPr>
          <p:cNvPr id="33802" name="Picture 10" descr="http://www.sciweavers.org/download/Tex2Img_1373972833.png"/>
          <p:cNvPicPr>
            <a:picLocks noChangeAspect="1" noChangeArrowheads="1"/>
          </p:cNvPicPr>
          <p:nvPr/>
        </p:nvPicPr>
        <p:blipFill>
          <a:blip r:embed="rId4" cstate="screen"/>
          <a:srcRect/>
          <a:stretch>
            <a:fillRect/>
          </a:stretch>
        </p:blipFill>
        <p:spPr bwMode="auto">
          <a:xfrm>
            <a:off x="2238348" y="2500306"/>
            <a:ext cx="473076" cy="256488"/>
          </a:xfrm>
          <a:prstGeom prst="rect">
            <a:avLst/>
          </a:prstGeom>
          <a:noFill/>
        </p:spPr>
      </p:pic>
      <p:cxnSp>
        <p:nvCxnSpPr>
          <p:cNvPr id="16" name="Straight Connector 15"/>
          <p:cNvCxnSpPr>
            <a:endCxn id="33808" idx="1"/>
          </p:cNvCxnSpPr>
          <p:nvPr/>
        </p:nvCxnSpPr>
        <p:spPr>
          <a:xfrm flipV="1">
            <a:off x="4595803" y="2995607"/>
            <a:ext cx="1785950" cy="4767"/>
          </a:xfrm>
          <a:prstGeom prst="line">
            <a:avLst/>
          </a:prstGeom>
          <a:ln>
            <a:solidFill>
              <a:schemeClr val="bg1"/>
            </a:solidFill>
          </a:ln>
          <a:effectLst>
            <a:outerShdw blurRad="50800" dist="38100" algn="t"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pic>
        <p:nvPicPr>
          <p:cNvPr id="33808" name="Picture 16" descr="http://www.sciweavers.org/download/Tex2Img_1373973177.png"/>
          <p:cNvPicPr>
            <a:picLocks noChangeAspect="1" noChangeArrowheads="1"/>
          </p:cNvPicPr>
          <p:nvPr/>
        </p:nvPicPr>
        <p:blipFill>
          <a:blip r:embed="rId5"/>
          <a:srcRect/>
          <a:stretch>
            <a:fillRect/>
          </a:stretch>
        </p:blipFill>
        <p:spPr bwMode="auto">
          <a:xfrm>
            <a:off x="6381753" y="2562210"/>
            <a:ext cx="1151840" cy="866790"/>
          </a:xfrm>
          <a:prstGeom prst="rect">
            <a:avLst/>
          </a:prstGeom>
          <a:noFill/>
        </p:spPr>
      </p:pic>
      <p:pic>
        <p:nvPicPr>
          <p:cNvPr id="33810" name="Picture 18" descr="http://www.sciweavers.org/download/Tex2Img_1373976702.png"/>
          <p:cNvPicPr>
            <a:picLocks noChangeAspect="1" noChangeArrowheads="1"/>
          </p:cNvPicPr>
          <p:nvPr/>
        </p:nvPicPr>
        <p:blipFill>
          <a:blip r:embed="rId6" cstate="screen">
            <a:lum bright="70000" contrast="-70000"/>
          </a:blip>
          <a:srcRect/>
          <a:stretch>
            <a:fillRect/>
          </a:stretch>
        </p:blipFill>
        <p:spPr bwMode="auto">
          <a:xfrm>
            <a:off x="5500683" y="4357695"/>
            <a:ext cx="166690" cy="166690"/>
          </a:xfrm>
          <a:prstGeom prst="rect">
            <a:avLst/>
          </a:prstGeom>
          <a:noFill/>
        </p:spPr>
      </p:pic>
      <p:sp>
        <p:nvSpPr>
          <p:cNvPr id="24" name="TextBox 23"/>
          <p:cNvSpPr txBox="1"/>
          <p:nvPr/>
        </p:nvSpPr>
        <p:spPr>
          <a:xfrm>
            <a:off x="2520990" y="4304893"/>
            <a:ext cx="301686" cy="369332"/>
          </a:xfrm>
          <a:prstGeom prst="rect">
            <a:avLst/>
          </a:prstGeom>
          <a:noFill/>
        </p:spPr>
        <p:txBody>
          <a:bodyPr wrap="none" rtlCol="0">
            <a:spAutoFit/>
          </a:bodyPr>
          <a:lstStyle/>
          <a:p>
            <a:pPr defTabSz="914378"/>
            <a:r>
              <a:rPr lang="en-US" i="1" kern="0" dirty="0">
                <a:solidFill>
                  <a:srgbClr val="4BACC6">
                    <a:lumMod val="20000"/>
                    <a:lumOff val="80000"/>
                  </a:srgbClr>
                </a:solidFill>
              </a:rPr>
              <a:t>0</a:t>
            </a:r>
            <a:endParaRPr lang="en-GB" i="1" kern="0" dirty="0">
              <a:solidFill>
                <a:srgbClr val="4BACC6">
                  <a:lumMod val="20000"/>
                  <a:lumOff val="80000"/>
                </a:srgbClr>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39</a:t>
            </a:fld>
            <a:endParaRPr lang="en-US" sz="1800" kern="0">
              <a:solidFill>
                <a:prstClr val="white"/>
              </a:solidFill>
            </a:endParaRPr>
          </a:p>
        </p:txBody>
      </p:sp>
    </p:spTree>
    <p:extLst>
      <p:ext uri="{BB962C8B-B14F-4D97-AF65-F5344CB8AC3E}">
        <p14:creationId xmlns:p14="http://schemas.microsoft.com/office/powerpoint/2010/main" val="417747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Tree>
    <p:extLst>
      <p:ext uri="{BB962C8B-B14F-4D97-AF65-F5344CB8AC3E}">
        <p14:creationId xmlns:p14="http://schemas.microsoft.com/office/powerpoint/2010/main" val="3419601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2104996" y="896291"/>
            <a:ext cx="7991532" cy="619125"/>
          </a:xfrm>
        </p:spPr>
        <p:txBody>
          <a:bodyPr>
            <a:normAutofit fontScale="90000"/>
          </a:bodyPr>
          <a:lstStyle/>
          <a:p>
            <a:pPr algn="ctr"/>
            <a:r>
              <a:rPr lang="en-US" dirty="0"/>
              <a:t>the sampling function</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92" name="Straight Arrow Connector 91"/>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4" name="Group 88"/>
          <p:cNvGrpSpPr/>
          <p:nvPr/>
        </p:nvGrpSpPr>
        <p:grpSpPr>
          <a:xfrm>
            <a:off x="2654006" y="4442104"/>
            <a:ext cx="3000396" cy="723905"/>
            <a:chOff x="1022960" y="2643187"/>
            <a:chExt cx="2071702" cy="652467"/>
          </a:xfrm>
        </p:grpSpPr>
        <p:cxnSp>
          <p:nvCxnSpPr>
            <p:cNvPr id="70" name="Straight Connector 69"/>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a:endCxn id="116" idx="3"/>
          </p:cNvCxnSpPr>
          <p:nvPr/>
        </p:nvCxnSpPr>
        <p:spPr>
          <a:xfrm flipH="1" flipV="1">
            <a:off x="5078238" y="3891947"/>
            <a:ext cx="1387211" cy="2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7" y="3687524"/>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6" name="TextBox 11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117" name="TextBox 116"/>
          <p:cNvSpPr txBox="1"/>
          <p:nvPr/>
        </p:nvSpPr>
        <p:spPr>
          <a:xfrm>
            <a:off x="7738469" y="3487468"/>
            <a:ext cx="2140330"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integrand</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pic>
        <p:nvPicPr>
          <p:cNvPr id="87" name="Picture 16" descr="http://www.sciweavers.org/download/Tex2Img_1373973177.png"/>
          <p:cNvPicPr>
            <a:picLocks noChangeAspect="1" noChangeArrowheads="1"/>
          </p:cNvPicPr>
          <p:nvPr/>
        </p:nvPicPr>
        <p:blipFill>
          <a:blip r:embed="rId4"/>
          <a:srcRect/>
          <a:stretch>
            <a:fillRect/>
          </a:stretch>
        </p:blipFill>
        <p:spPr bwMode="auto">
          <a:xfrm>
            <a:off x="7519458" y="4328744"/>
            <a:ext cx="1151840" cy="866790"/>
          </a:xfrm>
          <a:prstGeom prst="rect">
            <a:avLst/>
          </a:prstGeom>
          <a:noFill/>
        </p:spPr>
      </p:pic>
      <p:pic>
        <p:nvPicPr>
          <p:cNvPr id="88" name="Picture 8" descr="http://www.sciweavers.org/download/Tex2Img_1373979129.png"/>
          <p:cNvPicPr>
            <a:picLocks noChangeAspect="1" noChangeArrowheads="1"/>
          </p:cNvPicPr>
          <p:nvPr/>
        </p:nvPicPr>
        <p:blipFill>
          <a:blip r:embed="rId5">
            <a:duotone>
              <a:prstClr val="black"/>
              <a:schemeClr val="accent1">
                <a:tint val="45000"/>
                <a:satMod val="400000"/>
              </a:schemeClr>
            </a:duotone>
          </a:blip>
          <a:srcRect/>
          <a:stretch>
            <a:fillRect/>
          </a:stretch>
        </p:blipFill>
        <p:spPr bwMode="auto">
          <a:xfrm>
            <a:off x="8689736" y="4390659"/>
            <a:ext cx="1187176" cy="733438"/>
          </a:xfrm>
          <a:prstGeom prst="rect">
            <a:avLst/>
          </a:prstGeom>
          <a:noFill/>
        </p:spPr>
      </p:pic>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40</a:t>
            </a:fld>
            <a:endParaRPr lang="en-US" sz="1800" kern="0">
              <a:solidFill>
                <a:prstClr val="white"/>
              </a:solidFill>
            </a:endParaRPr>
          </a:p>
        </p:txBody>
      </p:sp>
    </p:spTree>
    <p:extLst>
      <p:ext uri="{BB962C8B-B14F-4D97-AF65-F5344CB8AC3E}">
        <p14:creationId xmlns:p14="http://schemas.microsoft.com/office/powerpoint/2010/main" val="49974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dirty="0">
              <a:solidFill>
                <a:prstClr val="white"/>
              </a:solidFill>
            </a:endParaRPr>
          </a:p>
        </p:txBody>
      </p:sp>
      <p:sp>
        <p:nvSpPr>
          <p:cNvPr id="7" name="Title 1"/>
          <p:cNvSpPr>
            <a:spLocks noGrp="1"/>
          </p:cNvSpPr>
          <p:nvPr>
            <p:ph type="title"/>
          </p:nvPr>
        </p:nvSpPr>
        <p:spPr>
          <a:xfrm>
            <a:off x="1374045" y="995470"/>
            <a:ext cx="9266246" cy="619125"/>
          </a:xfrm>
        </p:spPr>
        <p:txBody>
          <a:bodyPr>
            <a:normAutofit fontScale="90000"/>
          </a:bodyPr>
          <a:lstStyle/>
          <a:p>
            <a:pPr algn="ctr"/>
            <a:r>
              <a:rPr lang="en-US" dirty="0"/>
              <a:t>sampling function decides integration quality</a:t>
            </a:r>
          </a:p>
        </p:txBody>
      </p:sp>
      <p:sp>
        <p:nvSpPr>
          <p:cNvPr id="44" name="Freeform 43"/>
          <p:cNvSpPr/>
          <p:nvPr/>
        </p:nvSpPr>
        <p:spPr>
          <a:xfrm>
            <a:off x="2596333" y="1857365"/>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2" name="Group 68"/>
          <p:cNvGrpSpPr/>
          <p:nvPr/>
        </p:nvGrpSpPr>
        <p:grpSpPr>
          <a:xfrm>
            <a:off x="7670949" y="2285993"/>
            <a:ext cx="2282704" cy="1187326"/>
            <a:chOff x="1379514" y="2124058"/>
            <a:chExt cx="2838462" cy="1476398"/>
          </a:xfrm>
        </p:grpSpPr>
        <p:sp>
          <p:nvSpPr>
            <p:cNvPr id="47" name="Rectangle 46"/>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5" name="Rectangle 54"/>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6" name="Rectangle 55"/>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7" name="Rectangle 56"/>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8" name="Rectangle 57"/>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59" name="Rectangle 58"/>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0" name="Rectangle 59"/>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1" name="Rectangle 60"/>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2" name="Rectangle 61"/>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4" name="Rectangle 63"/>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5" name="Rectangle 64"/>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6" name="Rectangle 65"/>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67" name="Rectangle 66"/>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3" name="Group 93"/>
          <p:cNvGrpSpPr/>
          <p:nvPr/>
        </p:nvGrpSpPr>
        <p:grpSpPr>
          <a:xfrm>
            <a:off x="2595538" y="1785927"/>
            <a:ext cx="3132950" cy="1428760"/>
            <a:chOff x="927868" y="523861"/>
            <a:chExt cx="3132950" cy="1786744"/>
          </a:xfrm>
        </p:grpSpPr>
        <p:cxnSp>
          <p:nvCxnSpPr>
            <p:cNvPr id="90" name="Straight Arrow Connector 89"/>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a:stCxn id="115" idx="3"/>
            <a:endCxn id="104" idx="1"/>
          </p:cNvCxnSpPr>
          <p:nvPr/>
        </p:nvCxnSpPr>
        <p:spPr>
          <a:xfrm>
            <a:off x="4677628" y="3486179"/>
            <a:ext cx="1787820" cy="3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4" idx="3"/>
          </p:cNvCxnSpPr>
          <p:nvPr/>
        </p:nvCxnSpPr>
        <p:spPr>
          <a:xfrm rot="5400000" flipH="1">
            <a:off x="5779658" y="3208161"/>
            <a:ext cx="2002" cy="13695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04"/>
          <p:cNvGrpSpPr/>
          <p:nvPr/>
        </p:nvGrpSpPr>
        <p:grpSpPr>
          <a:xfrm>
            <a:off x="6381753" y="3406140"/>
            <a:ext cx="571504" cy="571504"/>
            <a:chOff x="4643438" y="2643188"/>
            <a:chExt cx="714380" cy="714380"/>
          </a:xfrm>
        </p:grpSpPr>
        <p:sp>
          <p:nvSpPr>
            <p:cNvPr id="104" name="Oval 103"/>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70660" name="Picture 4" descr="http://www.sciweavers.org/download/Tex2Img_1373981223.png"/>
            <p:cNvPicPr>
              <a:picLocks noChangeAspect="1" noChangeArrowheads="1"/>
            </p:cNvPicPr>
            <p:nvPr/>
          </p:nvPicPr>
          <p:blipFill>
            <a:blip r:embed="rId3"/>
            <a:srcRect/>
            <a:stretch>
              <a:fillRect/>
            </a:stretch>
          </p:blipFill>
          <p:spPr bwMode="auto">
            <a:xfrm>
              <a:off x="4786314" y="2857502"/>
              <a:ext cx="466725" cy="333376"/>
            </a:xfrm>
            <a:prstGeom prst="rect">
              <a:avLst/>
            </a:prstGeom>
            <a:noFill/>
          </p:spPr>
        </p:pic>
      </p:grpSp>
      <p:cxnSp>
        <p:nvCxnSpPr>
          <p:cNvPr id="111" name="Straight Connector 110"/>
          <p:cNvCxnSpPr>
            <a:stCxn id="117" idx="1"/>
            <a:endCxn id="104" idx="6"/>
          </p:cNvCxnSpPr>
          <p:nvPr/>
        </p:nvCxnSpPr>
        <p:spPr>
          <a:xfrm flipH="1">
            <a:off x="6953258" y="3687524"/>
            <a:ext cx="78521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81468" y="3286124"/>
            <a:ext cx="1196161" cy="400110"/>
          </a:xfrm>
          <a:prstGeom prst="rect">
            <a:avLst/>
          </a:prstGeom>
          <a:noFill/>
        </p:spPr>
        <p:txBody>
          <a:bodyPr wrap="none" rtlCol="0">
            <a:spAutoFit/>
          </a:bodyPr>
          <a:lstStyle/>
          <a:p>
            <a:pPr defTabSz="914378"/>
            <a:r>
              <a:rPr lang="en-US" sz="2000" kern="0" dirty="0">
                <a:solidFill>
                  <a:srgbClr val="FFFF00"/>
                </a:solidFill>
              </a:rPr>
              <a:t>integrand</a:t>
            </a:r>
            <a:endParaRPr lang="en-GB" sz="2000" kern="0" dirty="0">
              <a:solidFill>
                <a:srgbClr val="FFFF00"/>
              </a:solidFill>
            </a:endParaRPr>
          </a:p>
        </p:txBody>
      </p:sp>
      <p:sp>
        <p:nvSpPr>
          <p:cNvPr id="117" name="TextBox 116"/>
          <p:cNvSpPr txBox="1"/>
          <p:nvPr/>
        </p:nvSpPr>
        <p:spPr>
          <a:xfrm>
            <a:off x="7738471" y="3487468"/>
            <a:ext cx="2000869" cy="400110"/>
          </a:xfrm>
          <a:prstGeom prst="rect">
            <a:avLst/>
          </a:prstGeom>
          <a:noFill/>
        </p:spPr>
        <p:txBody>
          <a:bodyPr wrap="none" rtlCol="0">
            <a:spAutoFit/>
          </a:bodyPr>
          <a:lstStyle/>
          <a:p>
            <a:pPr defTabSz="914378"/>
            <a:r>
              <a:rPr lang="en-US" sz="2000" kern="0" dirty="0">
                <a:solidFill>
                  <a:srgbClr val="1F497D">
                    <a:lumMod val="20000"/>
                    <a:lumOff val="80000"/>
                  </a:srgbClr>
                </a:solidFill>
              </a:rPr>
              <a:t>sampled function</a:t>
            </a:r>
            <a:endParaRPr lang="en-GB" sz="2000" kern="0" dirty="0">
              <a:solidFill>
                <a:srgbClr val="1F497D">
                  <a:lumMod val="20000"/>
                  <a:lumOff val="80000"/>
                </a:srgbClr>
              </a:solidFill>
            </a:endParaRPr>
          </a:p>
        </p:txBody>
      </p:sp>
      <p:sp>
        <p:nvSpPr>
          <p:cNvPr id="127" name="TextBox 126"/>
          <p:cNvSpPr txBox="1"/>
          <p:nvPr/>
        </p:nvSpPr>
        <p:spPr>
          <a:xfrm>
            <a:off x="6167440" y="3929066"/>
            <a:ext cx="1039067" cy="400110"/>
          </a:xfrm>
          <a:prstGeom prst="rect">
            <a:avLst/>
          </a:prstGeom>
          <a:noFill/>
        </p:spPr>
        <p:txBody>
          <a:bodyPr wrap="none" rtlCol="0">
            <a:spAutoFit/>
          </a:bodyPr>
          <a:lstStyle/>
          <a:p>
            <a:pPr defTabSz="914378"/>
            <a:r>
              <a:rPr lang="en-US" sz="2000" kern="0" dirty="0">
                <a:solidFill>
                  <a:prstClr val="white"/>
                </a:solidFill>
              </a:rPr>
              <a:t>multiply</a:t>
            </a:r>
            <a:endParaRPr lang="en-GB" sz="2000" kern="0" dirty="0">
              <a:solidFill>
                <a:prstClr val="white"/>
              </a:solidFill>
            </a:endParaRPr>
          </a:p>
        </p:txBody>
      </p:sp>
      <p:sp>
        <p:nvSpPr>
          <p:cNvPr id="63" name="Rectangle 62"/>
          <p:cNvSpPr/>
          <p:nvPr/>
        </p:nvSpPr>
        <p:spPr>
          <a:xfrm>
            <a:off x="1895446" y="1762123"/>
            <a:ext cx="8415396" cy="3998388"/>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cxnSp>
        <p:nvCxnSpPr>
          <p:cNvPr id="68" name="Straight Arrow Connector 67"/>
          <p:cNvCxnSpPr/>
          <p:nvPr/>
        </p:nvCxnSpPr>
        <p:spPr>
          <a:xfrm rot="5400000" flipH="1" flipV="1">
            <a:off x="1975617" y="454819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595538" y="5167327"/>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5" name="Group 88"/>
          <p:cNvGrpSpPr/>
          <p:nvPr/>
        </p:nvGrpSpPr>
        <p:grpSpPr>
          <a:xfrm>
            <a:off x="2654006" y="4442104"/>
            <a:ext cx="3000396" cy="723905"/>
            <a:chOff x="1022960" y="2643187"/>
            <a:chExt cx="2071702" cy="652467"/>
          </a:xfrm>
        </p:grpSpPr>
        <p:cxnSp>
          <p:nvCxnSpPr>
            <p:cNvPr id="72" name="Straight Connector 71"/>
            <p:cNvCxnSpPr/>
            <p:nvPr/>
          </p:nvCxnSpPr>
          <p:spPr>
            <a:xfrm>
              <a:off x="1022960" y="3286130"/>
              <a:ext cx="2071702"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11981"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V="1">
              <a:off x="1092979"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954857"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V="1">
              <a:off x="12549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14073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15597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flipV="1">
              <a:off x="1712103" y="2964658"/>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flipV="1">
              <a:off x="1864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V="1">
              <a:off x="20169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flipV="1">
              <a:off x="21693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flipV="1">
              <a:off x="23217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V="1">
              <a:off x="24741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V="1">
              <a:off x="2626503" y="2964659"/>
              <a:ext cx="652466" cy="95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3026073" y="3691892"/>
            <a:ext cx="2052165" cy="400110"/>
          </a:xfrm>
          <a:prstGeom prst="rect">
            <a:avLst/>
          </a:prstGeom>
          <a:noFill/>
        </p:spPr>
        <p:txBody>
          <a:bodyPr wrap="none" rtlCol="0">
            <a:spAutoFit/>
          </a:bodyPr>
          <a:lstStyle/>
          <a:p>
            <a:pPr defTabSz="914378"/>
            <a:r>
              <a:rPr lang="en-US" sz="2000" kern="0" dirty="0">
                <a:solidFill>
                  <a:prstClr val="white"/>
                </a:solidFill>
              </a:rPr>
              <a:t>sampling function</a:t>
            </a:r>
            <a:endParaRPr lang="en-GB" sz="2000" kern="0" dirty="0">
              <a:solidFill>
                <a:prstClr val="white"/>
              </a:solidFill>
            </a:endParaRPr>
          </a:p>
        </p:txBody>
      </p:sp>
      <p:sp>
        <p:nvSpPr>
          <p:cNvPr id="8" name="Slide Number Placeholder 7"/>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41</a:t>
            </a:fld>
            <a:endParaRPr lang="en-US" sz="1800" kern="0">
              <a:solidFill>
                <a:prstClr val="white"/>
              </a:solidFill>
            </a:endParaRPr>
          </a:p>
        </p:txBody>
      </p:sp>
    </p:spTree>
    <p:extLst>
      <p:ext uri="{BB962C8B-B14F-4D97-AF65-F5344CB8AC3E}">
        <p14:creationId xmlns:p14="http://schemas.microsoft.com/office/powerpoint/2010/main" val="274591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161623" y="955828"/>
            <a:ext cx="7705780" cy="619125"/>
          </a:xfrm>
        </p:spPr>
        <p:txBody>
          <a:bodyPr>
            <a:normAutofit fontScale="90000"/>
          </a:bodyPr>
          <a:lstStyle/>
          <a:p>
            <a:pPr algn="ctr"/>
            <a:r>
              <a:rPr lang="en-US" dirty="0"/>
              <a:t>strategies to improve estimators</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cxnSp>
        <p:nvCxnSpPr>
          <p:cNvPr id="46" name="Straight Arrow Connector 45"/>
          <p:cNvCxnSpPr/>
          <p:nvPr/>
        </p:nvCxnSpPr>
        <p:spPr>
          <a:xfrm rot="5400000" flipH="1" flipV="1">
            <a:off x="5558632" y="257079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78555" y="318992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237023" y="317803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615578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6512970"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6248915"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6798722"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694159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7298788"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7345616" y="2819753"/>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7441664"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766977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788408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8026962"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824127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98466" y="281975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609088" y="1714488"/>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sp>
        <p:nvSpPr>
          <p:cNvPr id="79" name="TextBox 78"/>
          <p:cNvSpPr txBox="1"/>
          <p:nvPr/>
        </p:nvSpPr>
        <p:spPr>
          <a:xfrm>
            <a:off x="2453813" y="4702701"/>
            <a:ext cx="7785210"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quadrature rules, importance sampling, jittered sampling, etc.</a:t>
            </a:r>
            <a:endParaRPr lang="en-GB" sz="2000" kern="0" dirty="0">
              <a:solidFill>
                <a:prstClr val="white">
                  <a:lumMod val="85000"/>
                </a:prstClr>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42</a:t>
            </a:fld>
            <a:endParaRPr lang="en-US" sz="1800" kern="0">
              <a:solidFill>
                <a:prstClr val="white"/>
              </a:solidFill>
            </a:endParaRPr>
          </a:p>
        </p:txBody>
      </p:sp>
    </p:spTree>
    <p:extLst>
      <p:ext uri="{BB962C8B-B14F-4D97-AF65-F5344CB8AC3E}">
        <p14:creationId xmlns:p14="http://schemas.microsoft.com/office/powerpoint/2010/main" val="323483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1071724" y="942437"/>
            <a:ext cx="8688395" cy="619125"/>
          </a:xfrm>
        </p:spPr>
        <p:txBody>
          <a:bodyPr>
            <a:noAutofit/>
          </a:bodyPr>
          <a:lstStyle/>
          <a:p>
            <a:pPr algn="ctr"/>
            <a:r>
              <a:rPr lang="en-US" dirty="0"/>
              <a:t>insight into impact: Fourier domain</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6177762" y="1714488"/>
            <a:ext cx="3204387" cy="1476228"/>
            <a:chOff x="867547" y="714362"/>
            <a:chExt cx="3204387" cy="1476228"/>
          </a:xfrm>
        </p:grpSpPr>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8" name="Rectangle 77"/>
          <p:cNvSpPr/>
          <p:nvPr/>
        </p:nvSpPr>
        <p:spPr>
          <a:xfrm>
            <a:off x="3381356" y="2346345"/>
            <a:ext cx="5300700" cy="25828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84" name="TextBox 83"/>
          <p:cNvSpPr txBox="1"/>
          <p:nvPr/>
        </p:nvSpPr>
        <p:spPr>
          <a:xfrm>
            <a:off x="3667108" y="3457518"/>
            <a:ext cx="4809330" cy="400110"/>
          </a:xfrm>
          <a:prstGeom prst="rect">
            <a:avLst/>
          </a:prstGeom>
          <a:noFill/>
        </p:spPr>
        <p:txBody>
          <a:bodyPr wrap="none" rtlCol="0">
            <a:spAutoFit/>
          </a:bodyPr>
          <a:lstStyle/>
          <a:p>
            <a:pPr defTabSz="914378"/>
            <a:r>
              <a:rPr lang="en-US" sz="2000" kern="0" dirty="0" err="1">
                <a:solidFill>
                  <a:prstClr val="white">
                    <a:lumMod val="95000"/>
                  </a:prstClr>
                </a:solidFill>
              </a:rPr>
              <a:t>analyse</a:t>
            </a:r>
            <a:r>
              <a:rPr lang="en-US" sz="2000" kern="0" dirty="0">
                <a:solidFill>
                  <a:prstClr val="white">
                    <a:lumMod val="95000"/>
                  </a:prstClr>
                </a:solidFill>
              </a:rPr>
              <a:t> sampling function in </a:t>
            </a:r>
            <a:r>
              <a:rPr lang="en-US" sz="2000" kern="0" dirty="0">
                <a:solidFill>
                  <a:srgbClr val="FFFF00"/>
                </a:solidFill>
              </a:rPr>
              <a:t>Fourier domain</a:t>
            </a:r>
            <a:endParaRPr lang="en-GB" sz="2000" kern="0" dirty="0">
              <a:solidFill>
                <a:srgbClr val="FFFF00"/>
              </a:solidFill>
            </a:endParaRPr>
          </a:p>
        </p:txBody>
      </p:sp>
      <p:sp>
        <p:nvSpPr>
          <p:cNvPr id="9" name="Slide Number Placeholder 8"/>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43</a:t>
            </a:fld>
            <a:endParaRPr lang="en-US" sz="1800" kern="0">
              <a:solidFill>
                <a:prstClr val="white"/>
              </a:solidFill>
            </a:endParaRPr>
          </a:p>
        </p:txBody>
      </p:sp>
    </p:spTree>
    <p:extLst>
      <p:ext uri="{BB962C8B-B14F-4D97-AF65-F5344CB8AC3E}">
        <p14:creationId xmlns:p14="http://schemas.microsoft.com/office/powerpoint/2010/main" val="23778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 origin and intuition</a:t>
            </a:r>
          </a:p>
        </p:txBody>
      </p:sp>
      <p:sp>
        <p:nvSpPr>
          <p:cNvPr id="3" name="Content Placeholder 2"/>
          <p:cNvSpPr>
            <a:spLocks noGrp="1"/>
          </p:cNvSpPr>
          <p:nvPr>
            <p:ph idx="1"/>
          </p:nvPr>
        </p:nvSpPr>
        <p:spPr/>
        <p:txBody>
          <a:bodyPr/>
          <a:lstStyle/>
          <a:p>
            <a:r>
              <a:rPr lang="en-GB" dirty="0" err="1"/>
              <a:t>Eigenfunction</a:t>
            </a:r>
            <a:r>
              <a:rPr lang="en-GB" dirty="0"/>
              <a:t> of the differential operator</a:t>
            </a:r>
          </a:p>
          <a:p>
            <a:endParaRPr lang="en-GB" dirty="0"/>
          </a:p>
          <a:p>
            <a:endParaRPr lang="en-GB" dirty="0"/>
          </a:p>
          <a:p>
            <a:endParaRPr lang="en-GB" dirty="0"/>
          </a:p>
          <a:p>
            <a:r>
              <a:rPr lang="en-GB" dirty="0"/>
              <a:t>Turns differential equations into algebraic equations</a:t>
            </a:r>
          </a:p>
          <a:p>
            <a:pPr marL="0" indent="0">
              <a:buNone/>
            </a:pPr>
            <a:endParaRPr lang="en-GB" dirty="0"/>
          </a:p>
          <a:p>
            <a:endParaRPr lang="en-GB" dirty="0"/>
          </a:p>
        </p:txBody>
      </p:sp>
      <p:pic>
        <p:nvPicPr>
          <p:cNvPr id="1028" name="Picture 4" descr="http://latex2png.com/output/latex_b4544c018ea720ce1348a3fed966df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6" y="2476869"/>
            <a:ext cx="2151944" cy="74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5375" y="3026074"/>
            <a:ext cx="891591" cy="400110"/>
          </a:xfrm>
          <a:prstGeom prst="rect">
            <a:avLst/>
          </a:prstGeom>
          <a:noFill/>
        </p:spPr>
        <p:txBody>
          <a:bodyPr wrap="none" rtlCol="0">
            <a:spAutoFit/>
          </a:bodyPr>
          <a:lstStyle/>
          <a:p>
            <a:pPr defTabSz="914378"/>
            <a:r>
              <a:rPr lang="en-US" sz="2000" kern="0" dirty="0">
                <a:solidFill>
                  <a:srgbClr val="FFFF00"/>
                </a:solidFill>
              </a:rPr>
              <a:t>scaling</a:t>
            </a:r>
            <a:endParaRPr lang="en-GB" sz="2000" kern="0" dirty="0">
              <a:solidFill>
                <a:srgbClr val="FFFF00"/>
              </a:solidFill>
            </a:endParaRPr>
          </a:p>
        </p:txBody>
      </p:sp>
      <p:pic>
        <p:nvPicPr>
          <p:cNvPr id="10" name="Picture 4" descr="http://latex2png.com/output/latex_dd9033d8f10257d3d39fd19c1770deca.pn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55478" y="2706535"/>
            <a:ext cx="192760" cy="27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08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analysis: origin and intuition</a:t>
            </a:r>
          </a:p>
        </p:txBody>
      </p:sp>
      <p:sp>
        <p:nvSpPr>
          <p:cNvPr id="3" name="Content Placeholder 2"/>
          <p:cNvSpPr>
            <a:spLocks noGrp="1"/>
          </p:cNvSpPr>
          <p:nvPr>
            <p:ph idx="1"/>
          </p:nvPr>
        </p:nvSpPr>
        <p:spPr/>
        <p:txBody>
          <a:bodyPr/>
          <a:lstStyle/>
          <a:p>
            <a:r>
              <a:rPr lang="en-GB" dirty="0" err="1"/>
              <a:t>Eigenfunction</a:t>
            </a:r>
            <a:r>
              <a:rPr lang="en-GB" dirty="0"/>
              <a:t> of the differential operator</a:t>
            </a:r>
          </a:p>
          <a:p>
            <a:endParaRPr lang="en-GB" dirty="0"/>
          </a:p>
          <a:p>
            <a:endParaRPr lang="en-GB" dirty="0"/>
          </a:p>
          <a:p>
            <a:endParaRPr lang="en-GB" dirty="0"/>
          </a:p>
          <a:p>
            <a:r>
              <a:rPr lang="en-GB" dirty="0"/>
              <a:t>Turns differential equations into algebraic equations</a:t>
            </a:r>
          </a:p>
          <a:p>
            <a:endParaRPr lang="en-GB" dirty="0"/>
          </a:p>
          <a:p>
            <a:r>
              <a:rPr lang="en-GB" dirty="0"/>
              <a:t>if</a:t>
            </a:r>
          </a:p>
          <a:p>
            <a:endParaRPr lang="en-GB" dirty="0"/>
          </a:p>
        </p:txBody>
      </p:sp>
      <p:pic>
        <p:nvPicPr>
          <p:cNvPr id="1028" name="Picture 4" descr="http://latex2png.com/output/latex_b4544c018ea720ce1348a3fed966df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6" y="2476869"/>
            <a:ext cx="2151944" cy="74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5375" y="3026074"/>
            <a:ext cx="891591" cy="400110"/>
          </a:xfrm>
          <a:prstGeom prst="rect">
            <a:avLst/>
          </a:prstGeom>
          <a:noFill/>
        </p:spPr>
        <p:txBody>
          <a:bodyPr wrap="none" rtlCol="0">
            <a:spAutoFit/>
          </a:bodyPr>
          <a:lstStyle/>
          <a:p>
            <a:pPr defTabSz="914378"/>
            <a:r>
              <a:rPr lang="en-US" sz="2000" kern="0" dirty="0">
                <a:solidFill>
                  <a:srgbClr val="FFFF00"/>
                </a:solidFill>
              </a:rPr>
              <a:t>scaling</a:t>
            </a:r>
            <a:endParaRPr lang="en-GB" sz="2000" kern="0" dirty="0">
              <a:solidFill>
                <a:srgbClr val="FFFF00"/>
              </a:solidFill>
            </a:endParaRPr>
          </a:p>
        </p:txBody>
      </p:sp>
      <p:pic>
        <p:nvPicPr>
          <p:cNvPr id="1030" name="Picture 6" descr="http://latex2png.com/output/latex_9c820c101fb8d5be90402d53daa1d61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391" y="4626633"/>
            <a:ext cx="6077968" cy="1052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32032" y="5728096"/>
            <a:ext cx="1257075" cy="400110"/>
          </a:xfrm>
          <a:prstGeom prst="rect">
            <a:avLst/>
          </a:prstGeom>
          <a:noFill/>
        </p:spPr>
        <p:txBody>
          <a:bodyPr wrap="none" rtlCol="0">
            <a:spAutoFit/>
          </a:bodyPr>
          <a:lstStyle/>
          <a:p>
            <a:pPr defTabSz="914378"/>
            <a:r>
              <a:rPr lang="en-US" sz="2000" kern="0" dirty="0">
                <a:solidFill>
                  <a:srgbClr val="FFFF00"/>
                </a:solidFill>
              </a:rPr>
              <a:t>projection</a:t>
            </a:r>
            <a:endParaRPr lang="en-GB" sz="2000" kern="0" dirty="0">
              <a:solidFill>
                <a:srgbClr val="FFFF00"/>
              </a:solidFill>
            </a:endParaRPr>
          </a:p>
        </p:txBody>
      </p:sp>
      <p:pic>
        <p:nvPicPr>
          <p:cNvPr id="10" name="Picture 4" descr="http://latex2png.com/output/latex_dd9033d8f10257d3d39fd19c1770deca.png"/>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55478" y="2706535"/>
            <a:ext cx="192760" cy="27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06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domain</a:t>
            </a:r>
          </a:p>
        </p:txBody>
      </p:sp>
      <p:pic>
        <p:nvPicPr>
          <p:cNvPr id="4098" name="Picture 2" descr="https://upload.wikimedia.org/wikipedia/commons/2/2b/Fourier_series_and_transfor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9753" y="1622536"/>
            <a:ext cx="5153856" cy="4123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14344" y="1550080"/>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5" name="Rectangle 14"/>
          <p:cNvSpPr/>
          <p:nvPr/>
        </p:nvSpPr>
        <p:spPr>
          <a:xfrm>
            <a:off x="2958352" y="4939072"/>
            <a:ext cx="5579307" cy="883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solidFill>
                <a:schemeClr val="bg1"/>
              </a:solidFill>
            </a:endParaRPr>
          </a:p>
        </p:txBody>
      </p:sp>
      <p:sp>
        <p:nvSpPr>
          <p:cNvPr id="16" name="TextBox 15"/>
          <p:cNvSpPr txBox="1"/>
          <p:nvPr/>
        </p:nvSpPr>
        <p:spPr>
          <a:xfrm>
            <a:off x="6225667" y="5099367"/>
            <a:ext cx="2157963" cy="338554"/>
          </a:xfrm>
          <a:prstGeom prst="rect">
            <a:avLst/>
          </a:prstGeom>
          <a:noFill/>
        </p:spPr>
        <p:txBody>
          <a:bodyPr wrap="none" rtlCol="0">
            <a:spAutoFit/>
          </a:bodyPr>
          <a:lstStyle/>
          <a:p>
            <a:pPr defTabSz="914378"/>
            <a:r>
              <a:rPr lang="en-US" sz="1600" kern="0" dirty="0">
                <a:solidFill>
                  <a:schemeClr val="bg1">
                    <a:lumMod val="50000"/>
                    <a:lumOff val="50000"/>
                  </a:schemeClr>
                </a:solidFill>
              </a:rPr>
              <a:t>Image credit: Wikipedia</a:t>
            </a:r>
            <a:endParaRPr lang="en-GB" sz="1600" kern="0" dirty="0">
              <a:solidFill>
                <a:schemeClr val="bg1">
                  <a:lumMod val="50000"/>
                  <a:lumOff val="50000"/>
                </a:schemeClr>
              </a:solidFill>
            </a:endParaRPr>
          </a:p>
        </p:txBody>
      </p:sp>
    </p:spTree>
    <p:extLst>
      <p:ext uri="{BB962C8B-B14F-4D97-AF65-F5344CB8AC3E}">
        <p14:creationId xmlns:p14="http://schemas.microsoft.com/office/powerpoint/2010/main" val="15780217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continuous Fourier transform</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160944" y="2690408"/>
            <a:ext cx="2048959" cy="1015663"/>
          </a:xfrm>
          <a:prstGeom prst="rect">
            <a:avLst/>
          </a:prstGeom>
          <a:noFill/>
        </p:spPr>
        <p:txBody>
          <a:bodyPr wrap="none" rtlCol="0">
            <a:spAutoFit/>
          </a:bodyPr>
          <a:lstStyle/>
          <a:p>
            <a:pPr algn="ctr" defTabSz="914378"/>
            <a:r>
              <a:rPr lang="en-US" sz="2000" kern="0" dirty="0">
                <a:solidFill>
                  <a:srgbClr val="FFFF00"/>
                </a:solidFill>
              </a:rPr>
              <a:t>primal</a:t>
            </a:r>
          </a:p>
          <a:p>
            <a:pPr algn="ctr" defTabSz="914378"/>
            <a:r>
              <a:rPr lang="en-US" sz="2000" kern="0" dirty="0">
                <a:solidFill>
                  <a:srgbClr val="FFFF00"/>
                </a:solidFill>
              </a:rPr>
              <a:t>(space, time, etc.)</a:t>
            </a:r>
          </a:p>
          <a:p>
            <a:pPr algn="ctr" defTabSz="914378"/>
            <a:r>
              <a:rPr lang="en-US" sz="2000" kern="0" dirty="0">
                <a:solidFill>
                  <a:srgbClr val="FFFF00"/>
                </a:solidFill>
              </a:rPr>
              <a:t>domain</a:t>
            </a:r>
            <a:endParaRPr lang="en-GB" sz="2000" kern="0" dirty="0">
              <a:solidFill>
                <a:srgbClr val="FFFF00"/>
              </a:solidFill>
            </a:endParaRPr>
          </a:p>
        </p:txBody>
      </p:sp>
      <p:sp>
        <p:nvSpPr>
          <p:cNvPr id="16" name="TextBox 15"/>
          <p:cNvSpPr txBox="1"/>
          <p:nvPr/>
        </p:nvSpPr>
        <p:spPr>
          <a:xfrm>
            <a:off x="1682783" y="2781129"/>
            <a:ext cx="976549" cy="707886"/>
          </a:xfrm>
          <a:prstGeom prst="rect">
            <a:avLst/>
          </a:prstGeom>
          <a:noFill/>
        </p:spPr>
        <p:txBody>
          <a:bodyPr wrap="none" rtlCol="0">
            <a:spAutoFit/>
          </a:bodyPr>
          <a:lstStyle/>
          <a:p>
            <a:pPr algn="ctr" defTabSz="914378"/>
            <a:r>
              <a:rPr lang="en-US" sz="2000" kern="0" dirty="0">
                <a:solidFill>
                  <a:srgbClr val="FFFF00"/>
                </a:solidFill>
              </a:rPr>
              <a:t>Fourier</a:t>
            </a:r>
          </a:p>
          <a:p>
            <a:pPr algn="ctr" defTabSz="914378"/>
            <a:r>
              <a:rPr lang="en-US" sz="2000" kern="0" dirty="0">
                <a:solidFill>
                  <a:srgbClr val="FFFF00"/>
                </a:solidFill>
              </a:rPr>
              <a:t>domain</a:t>
            </a:r>
            <a:endParaRPr lang="en-GB" sz="2000" kern="0" dirty="0">
              <a:solidFill>
                <a:srgbClr val="FFFF00"/>
              </a:solidFill>
            </a:endParaRPr>
          </a:p>
        </p:txBody>
      </p:sp>
    </p:spTree>
    <p:extLst>
      <p:ext uri="{BB962C8B-B14F-4D97-AF65-F5344CB8AC3E}">
        <p14:creationId xmlns:p14="http://schemas.microsoft.com/office/powerpoint/2010/main" val="26756531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Fourier transform: `frequency’ domain</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31978" y="4742408"/>
            <a:ext cx="3070071" cy="400110"/>
          </a:xfrm>
          <a:prstGeom prst="rect">
            <a:avLst/>
          </a:prstGeom>
          <a:noFill/>
        </p:spPr>
        <p:txBody>
          <a:bodyPr wrap="none" rtlCol="0">
            <a:spAutoFit/>
          </a:bodyPr>
          <a:lstStyle/>
          <a:p>
            <a:pPr defTabSz="914378"/>
            <a:r>
              <a:rPr lang="en-US" sz="2000" kern="0" dirty="0">
                <a:solidFill>
                  <a:srgbClr val="FFFF00"/>
                </a:solidFill>
              </a:rPr>
              <a:t>projection onto sin and cos</a:t>
            </a:r>
            <a:endParaRPr lang="en-GB" sz="2000" kern="0" dirty="0">
              <a:solidFill>
                <a:srgbClr val="FFFF00"/>
              </a:solidFill>
            </a:endParaRPr>
          </a:p>
        </p:txBody>
      </p:sp>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4" name="TextBox 13"/>
          <p:cNvSpPr txBox="1"/>
          <p:nvPr/>
        </p:nvSpPr>
        <p:spPr>
          <a:xfrm>
            <a:off x="1423938" y="3963326"/>
            <a:ext cx="1237839" cy="707886"/>
          </a:xfrm>
          <a:prstGeom prst="rect">
            <a:avLst/>
          </a:prstGeom>
          <a:noFill/>
        </p:spPr>
        <p:txBody>
          <a:bodyPr wrap="none" rtlCol="0">
            <a:spAutoFit/>
          </a:bodyPr>
          <a:lstStyle/>
          <a:p>
            <a:pPr algn="ctr" defTabSz="914378"/>
            <a:r>
              <a:rPr lang="en-US" sz="2000" kern="0" dirty="0">
                <a:solidFill>
                  <a:srgbClr val="FFFF00"/>
                </a:solidFill>
              </a:rPr>
              <a:t>frequency</a:t>
            </a:r>
          </a:p>
          <a:p>
            <a:pPr algn="ctr" defTabSz="914378"/>
            <a:r>
              <a:rPr lang="en-US" sz="2000" kern="0" dirty="0">
                <a:solidFill>
                  <a:srgbClr val="FFFF00"/>
                </a:solidFill>
              </a:rPr>
              <a:t>domain</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5584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single sample: </a:t>
            </a:r>
          </a:p>
        </p:txBody>
      </p:sp>
      <p:pic>
        <p:nvPicPr>
          <p:cNvPr id="2050" name="Picture 2" descr="http://latex2png.com/output/latex_069f9b22d24c25fe847b17aa4b8ed7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658" y="1809307"/>
            <a:ext cx="4036843" cy="12028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latex2png.com/output/latex_292324c7d5fb399f08933523a082d7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102" y="3167128"/>
            <a:ext cx="92583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041605" y="4011409"/>
            <a:ext cx="1237839" cy="400110"/>
          </a:xfrm>
          <a:prstGeom prst="rect">
            <a:avLst/>
          </a:prstGeom>
          <a:noFill/>
        </p:spPr>
        <p:txBody>
          <a:bodyPr wrap="none" rtlCol="0">
            <a:spAutoFit/>
          </a:bodyPr>
          <a:lstStyle/>
          <a:p>
            <a:pPr defTabSz="914378"/>
            <a:r>
              <a:rPr lang="en-US" sz="2000" kern="0" dirty="0">
                <a:solidFill>
                  <a:srgbClr val="FFFF00"/>
                </a:solidFill>
              </a:rPr>
              <a:t>frequency</a:t>
            </a:r>
            <a:endParaRPr lang="en-GB" sz="2000" kern="0" dirty="0">
              <a:solidFill>
                <a:srgbClr val="FFFF00"/>
              </a:solidFill>
            </a:endParaRPr>
          </a:p>
        </p:txBody>
      </p:sp>
      <p:sp>
        <p:nvSpPr>
          <p:cNvPr id="17" name="Rectangle: Rounded Corners 16"/>
          <p:cNvSpPr/>
          <p:nvPr/>
        </p:nvSpPr>
        <p:spPr>
          <a:xfrm>
            <a:off x="5562527" y="3988549"/>
            <a:ext cx="354179"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http://latex2png.com/output/latex_9773a52b385cfebf183f88f683a79e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494" y="705831"/>
            <a:ext cx="4057208" cy="559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63246" y="1690688"/>
            <a:ext cx="3334870"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2"/>
          <p:cNvSpPr/>
          <p:nvPr/>
        </p:nvSpPr>
        <p:spPr>
          <a:xfrm>
            <a:off x="2963246" y="3126825"/>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Rectangle 14"/>
          <p:cNvSpPr/>
          <p:nvPr/>
        </p:nvSpPr>
        <p:spPr>
          <a:xfrm>
            <a:off x="7322535" y="3086523"/>
            <a:ext cx="3779843" cy="1404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054" name="Picture 6" descr="http://latex2png.com/output/latex_6ae9536933db6fdebee6a9474d2e76d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825" y="2031394"/>
            <a:ext cx="1857780" cy="4597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latex2png.com/output/latex_4513fae0d12c8226e9d6d415380b9d2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3792" y="3569853"/>
            <a:ext cx="2252914" cy="43792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latex2png.com/output/latex_39d2468920408cdea729a7f6b343edd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6324" y="3569853"/>
            <a:ext cx="2205428" cy="4379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921102" y="2706564"/>
            <a:ext cx="1624163" cy="400110"/>
          </a:xfrm>
          <a:prstGeom prst="rect">
            <a:avLst/>
          </a:prstGeom>
          <a:noFill/>
        </p:spPr>
        <p:txBody>
          <a:bodyPr wrap="none" rtlCol="0">
            <a:spAutoFit/>
          </a:bodyPr>
          <a:lstStyle/>
          <a:p>
            <a:pPr algn="ctr" defTabSz="914378"/>
            <a:r>
              <a:rPr lang="en-US" sz="2000" kern="0" dirty="0">
                <a:solidFill>
                  <a:srgbClr val="FFFF00"/>
                </a:solidFill>
              </a:rPr>
              <a:t>amplitude = 1</a:t>
            </a:r>
            <a:endParaRPr lang="en-GB" sz="2000" kern="0" dirty="0">
              <a:solidFill>
                <a:srgbClr val="FFFF00"/>
              </a:solidFill>
            </a:endParaRPr>
          </a:p>
        </p:txBody>
      </p:sp>
      <p:sp>
        <p:nvSpPr>
          <p:cNvPr id="27" name="Rectangle: Rounded Corners 26"/>
          <p:cNvSpPr/>
          <p:nvPr/>
        </p:nvSpPr>
        <p:spPr>
          <a:xfrm>
            <a:off x="3758536" y="2350895"/>
            <a:ext cx="1219321" cy="45719"/>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3945521" y="2306109"/>
            <a:ext cx="806631" cy="400110"/>
          </a:xfrm>
          <a:prstGeom prst="rect">
            <a:avLst/>
          </a:prstGeom>
          <a:noFill/>
        </p:spPr>
        <p:txBody>
          <a:bodyPr wrap="none" rtlCol="0">
            <a:spAutoFit/>
          </a:bodyPr>
          <a:lstStyle/>
          <a:p>
            <a:pPr algn="ctr" defTabSz="914378"/>
            <a:r>
              <a:rPr lang="en-US" sz="2000" kern="0" dirty="0">
                <a:solidFill>
                  <a:srgbClr val="00B0F0"/>
                </a:solidFill>
              </a:rPr>
              <a:t>phase</a:t>
            </a:r>
            <a:endParaRPr lang="en-GB" sz="2000" kern="0" dirty="0">
              <a:solidFill>
                <a:srgbClr val="00B0F0"/>
              </a:solidFill>
            </a:endParaRPr>
          </a:p>
        </p:txBody>
      </p:sp>
      <p:sp>
        <p:nvSpPr>
          <p:cNvPr id="30" name="Rectangle: Rounded Corners 29"/>
          <p:cNvSpPr/>
          <p:nvPr/>
        </p:nvSpPr>
        <p:spPr>
          <a:xfrm>
            <a:off x="3049942" y="2574310"/>
            <a:ext cx="84423" cy="45719"/>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717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05625" y="1859371"/>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6464701" y="1522430"/>
            <a:ext cx="1745414" cy="369332"/>
          </a:xfrm>
          <a:prstGeom prst="rect">
            <a:avLst/>
          </a:prstGeom>
        </p:spPr>
        <p:txBody>
          <a:bodyPr wrap="none">
            <a:spAutoFit/>
          </a:bodyPr>
          <a:lstStyle/>
          <a:p>
            <a:r>
              <a:rPr lang="en-GB" dirty="0"/>
              <a:t>method 4 is best</a:t>
            </a:r>
          </a:p>
        </p:txBody>
      </p:sp>
      <p:sp>
        <p:nvSpPr>
          <p:cNvPr id="27" name="Rectangle 26"/>
          <p:cNvSpPr/>
          <p:nvPr/>
        </p:nvSpPr>
        <p:spPr>
          <a:xfrm>
            <a:off x="4226834" y="1539495"/>
            <a:ext cx="1869166" cy="369332"/>
          </a:xfrm>
          <a:prstGeom prst="rect">
            <a:avLst/>
          </a:prstGeom>
        </p:spPr>
        <p:txBody>
          <a:bodyPr wrap="none">
            <a:spAutoFit/>
          </a:bodyPr>
          <a:lstStyle/>
          <a:p>
            <a:r>
              <a:rPr lang="en-GB" dirty="0"/>
              <a:t>method 4 is worst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5161417" y="1908827"/>
            <a:ext cx="339271" cy="48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2"/>
          </p:cNvCxnSpPr>
          <p:nvPr/>
        </p:nvCxnSpPr>
        <p:spPr>
          <a:xfrm flipH="1">
            <a:off x="6757988" y="1891762"/>
            <a:ext cx="579420" cy="1789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94569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Fourier series: replace integral with sum</a:t>
            </a:r>
          </a:p>
        </p:txBody>
      </p:sp>
      <p:pic>
        <p:nvPicPr>
          <p:cNvPr id="3078" name="Picture 6" descr="https://upload.wikimedia.org/wikipedia/commons/1/1a/Fourier_series_square_wave_circles_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39074" y="242391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1803615"/>
            <a:ext cx="5072222" cy="400110"/>
          </a:xfrm>
          <a:prstGeom prst="rect">
            <a:avLst/>
          </a:prstGeom>
          <a:noFill/>
        </p:spPr>
        <p:txBody>
          <a:bodyPr wrap="none" rtlCol="0">
            <a:spAutoFit/>
          </a:bodyPr>
          <a:lstStyle/>
          <a:p>
            <a:pPr defTabSz="914378"/>
            <a:r>
              <a:rPr lang="en-US" sz="2000" kern="0" dirty="0">
                <a:solidFill>
                  <a:srgbClr val="FFFF00"/>
                </a:solidFill>
              </a:rPr>
              <a:t>approximating a square wave using 4 sinusoids</a:t>
            </a:r>
            <a:endParaRPr lang="en-GB" sz="2000" kern="0" dirty="0">
              <a:solidFill>
                <a:srgbClr val="FFFF00"/>
              </a:solidFill>
            </a:endParaRPr>
          </a:p>
        </p:txBody>
      </p:sp>
    </p:spTree>
    <p:extLst>
      <p:ext uri="{BB962C8B-B14F-4D97-AF65-F5344CB8AC3E}">
        <p14:creationId xmlns:p14="http://schemas.microsoft.com/office/powerpoint/2010/main" val="8324233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84" name="TextBox 83"/>
          <p:cNvSpPr txBox="1"/>
          <p:nvPr/>
        </p:nvSpPr>
        <p:spPr>
          <a:xfrm>
            <a:off x="6206716" y="1249358"/>
            <a:ext cx="184731" cy="400110"/>
          </a:xfrm>
          <a:prstGeom prst="rect">
            <a:avLst/>
          </a:prstGeom>
          <a:noFill/>
        </p:spPr>
        <p:txBody>
          <a:bodyPr wrap="none" rtlCol="0">
            <a:spAutoFit/>
          </a:bodyPr>
          <a:lstStyle/>
          <a:p>
            <a:pPr defTabSz="914378"/>
            <a:endParaRPr lang="en-GB" sz="2000" kern="0" dirty="0">
              <a:solidFill>
                <a:prstClr val="white"/>
              </a:solidFill>
            </a:endParaRPr>
          </a:p>
        </p:txBody>
      </p:sp>
      <p:grpSp>
        <p:nvGrpSpPr>
          <p:cNvPr id="2" name="Group 1"/>
          <p:cNvGrpSpPr/>
          <p:nvPr/>
        </p:nvGrpSpPr>
        <p:grpSpPr>
          <a:xfrm>
            <a:off x="5671582" y="2312559"/>
            <a:ext cx="5134964" cy="1459902"/>
            <a:chOff x="5098173" y="2149535"/>
            <a:chExt cx="6281781" cy="1785949"/>
          </a:xfrm>
        </p:grpSpPr>
        <p:grpSp>
          <p:nvGrpSpPr>
            <p:cNvPr id="9" name="Group 79"/>
            <p:cNvGrpSpPr/>
            <p:nvPr/>
          </p:nvGrpSpPr>
          <p:grpSpPr>
            <a:xfrm>
              <a:off x="5098173" y="2149535"/>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0" name="Group 84"/>
            <p:cNvGrpSpPr/>
            <p:nvPr/>
          </p:nvGrpSpPr>
          <p:grpSpPr>
            <a:xfrm>
              <a:off x="5379160" y="3074414"/>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5383924" y="2149536"/>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95" name="TextBox 94"/>
          <p:cNvSpPr txBox="1"/>
          <p:nvPr/>
        </p:nvSpPr>
        <p:spPr>
          <a:xfrm>
            <a:off x="10531717" y="3649734"/>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5594821" y="1810981"/>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5522038" y="3864047"/>
            <a:ext cx="2775119" cy="369332"/>
          </a:xfrm>
          <a:prstGeom prst="rect">
            <a:avLst/>
          </a:prstGeom>
          <a:noFill/>
        </p:spPr>
        <p:txBody>
          <a:bodyPr wrap="none" rtlCol="0">
            <a:spAutoFit/>
          </a:bodyPr>
          <a:lstStyle/>
          <a:p>
            <a:pPr defTabSz="914378"/>
            <a:r>
              <a:rPr lang="en-US" kern="0" dirty="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51</a:t>
            </a:fld>
            <a:endParaRPr lang="en-US" sz="1800" kern="0">
              <a:solidFill>
                <a:prstClr val="white"/>
              </a:solidFill>
            </a:endParaRPr>
          </a:p>
        </p:txBody>
      </p:sp>
      <p:sp>
        <p:nvSpPr>
          <p:cNvPr id="80" name="Title 1"/>
          <p:cNvSpPr>
            <a:spLocks noGrp="1"/>
          </p:cNvSpPr>
          <p:nvPr>
            <p:ph type="title"/>
          </p:nvPr>
        </p:nvSpPr>
        <p:spPr>
          <a:xfrm>
            <a:off x="761168" y="456657"/>
            <a:ext cx="10655376" cy="825500"/>
          </a:xfrm>
        </p:spPr>
        <p:txBody>
          <a:bodyPr>
            <a:noAutofit/>
          </a:bodyPr>
          <a:lstStyle/>
          <a:p>
            <a:pPr algn="ctr"/>
            <a:r>
              <a:rPr lang="en-US" dirty="0"/>
              <a:t>Fourier spectrum of the sampling function</a:t>
            </a:r>
          </a:p>
        </p:txBody>
      </p:sp>
      <p:pic>
        <p:nvPicPr>
          <p:cNvPr id="14" name="Picture 13"/>
          <p:cNvPicPr>
            <a:picLocks noChangeAspect="1"/>
          </p:cNvPicPr>
          <p:nvPr/>
        </p:nvPicPr>
        <p:blipFill>
          <a:blip r:embed="rId3"/>
          <a:stretch>
            <a:fillRect/>
          </a:stretch>
        </p:blipFill>
        <p:spPr>
          <a:xfrm>
            <a:off x="1092404" y="2149536"/>
            <a:ext cx="2667338" cy="1606243"/>
          </a:xfrm>
          <a:prstGeom prst="rect">
            <a:avLst/>
          </a:prstGeom>
        </p:spPr>
      </p:pic>
      <p:sp>
        <p:nvSpPr>
          <p:cNvPr id="16" name="Rectangle 15"/>
          <p:cNvSpPr/>
          <p:nvPr/>
        </p:nvSpPr>
        <p:spPr>
          <a:xfrm>
            <a:off x="1314892" y="1964870"/>
            <a:ext cx="1866217" cy="369332"/>
          </a:xfrm>
          <a:prstGeom prst="rect">
            <a:avLst/>
          </a:prstGeom>
        </p:spPr>
        <p:txBody>
          <a:bodyPr wrap="none">
            <a:spAutoFit/>
          </a:bodyPr>
          <a:lstStyle/>
          <a:p>
            <a:pPr defTabSz="914378"/>
            <a:r>
              <a:rPr lang="en-US" kern="0" dirty="0"/>
              <a:t>sampling function</a:t>
            </a:r>
            <a:endParaRPr lang="en-GB" kern="0" dirty="0"/>
          </a:p>
        </p:txBody>
      </p:sp>
      <p:pic>
        <p:nvPicPr>
          <p:cNvPr id="3076" name="Picture 4" descr="http://latex2png.com/output/latex_d619034693d3150f7a373aab436c659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15" y="4405214"/>
            <a:ext cx="2938862" cy="9703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latex2png.com/output/latex_139a6fa3fe4e4609993d9af4a006e46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8418" y="4321927"/>
            <a:ext cx="2843804" cy="97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0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52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dirty="0">
              <a:ln>
                <a:noFill/>
              </a:ln>
              <a:solidFill>
                <a:prstClr val="white"/>
              </a:solidFill>
              <a:effectLst/>
              <a:uLnTx/>
              <a:uFillTx/>
            </a:endParaRPr>
          </a:p>
        </p:txBody>
      </p:sp>
      <p:sp>
        <p:nvSpPr>
          <p:cNvPr id="7" name="Title 1"/>
          <p:cNvSpPr>
            <a:spLocks noGrp="1"/>
          </p:cNvSpPr>
          <p:nvPr>
            <p:ph type="title"/>
          </p:nvPr>
        </p:nvSpPr>
        <p:spPr>
          <a:xfrm>
            <a:off x="679411" y="52053"/>
            <a:ext cx="10845877" cy="825500"/>
          </a:xfrm>
        </p:spPr>
        <p:txBody>
          <a:bodyPr>
            <a:normAutofit/>
          </a:bodyPr>
          <a:lstStyle/>
          <a:p>
            <a:pPr algn="ctr"/>
            <a:r>
              <a:rPr lang="en-US" dirty="0"/>
              <a:t>sampling function = sum of Dirac deltas</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9" name="Down Arrow 8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1"/>
          <p:cNvGrpSpPr/>
          <p:nvPr/>
        </p:nvGrpSpPr>
        <p:grpSpPr>
          <a:xfrm>
            <a:off x="2190723" y="1047734"/>
            <a:ext cx="1333509" cy="667812"/>
            <a:chOff x="1643042" y="857238"/>
            <a:chExt cx="1000132" cy="500859"/>
          </a:xfrm>
          <a:effectLst>
            <a:outerShdw blurRad="50800" dist="38100" dir="18900000" algn="bl" rotWithShape="0">
              <a:prstClr val="black">
                <a:alpha val="40000"/>
              </a:prstClr>
            </a:outerShdw>
          </a:effectLst>
        </p:grpSpPr>
        <p:cxnSp>
          <p:nvCxnSpPr>
            <p:cNvPr id="18" name="Straight Arrow Connector 17"/>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16"/>
          <p:cNvGrpSpPr/>
          <p:nvPr/>
        </p:nvGrpSpPr>
        <p:grpSpPr>
          <a:xfrm>
            <a:off x="2190723" y="2571745"/>
            <a:ext cx="1333509" cy="516196"/>
            <a:chOff x="1643042" y="2041726"/>
            <a:chExt cx="1000132" cy="387147"/>
          </a:xfrm>
        </p:grpSpPr>
        <p:cxnSp>
          <p:nvCxnSpPr>
            <p:cNvPr id="35" name="Straight Arrow Connector 34"/>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115"/>
          <p:cNvGrpSpPr/>
          <p:nvPr/>
        </p:nvGrpSpPr>
        <p:grpSpPr>
          <a:xfrm>
            <a:off x="2190723" y="3619502"/>
            <a:ext cx="1333509" cy="516196"/>
            <a:chOff x="1643042" y="2613230"/>
            <a:chExt cx="1000132" cy="387147"/>
          </a:xfrm>
        </p:grpSpPr>
        <p:cxnSp>
          <p:nvCxnSpPr>
            <p:cNvPr id="55" name="Straight Arrow Connector 54"/>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114"/>
          <p:cNvGrpSpPr/>
          <p:nvPr/>
        </p:nvGrpSpPr>
        <p:grpSpPr>
          <a:xfrm>
            <a:off x="2190723" y="4627317"/>
            <a:ext cx="1333509" cy="516196"/>
            <a:chOff x="1643042" y="3256172"/>
            <a:chExt cx="1000132" cy="387147"/>
          </a:xfrm>
        </p:grpSpPr>
        <p:cxnSp>
          <p:nvCxnSpPr>
            <p:cNvPr id="57" name="Straight Arrow Connector 56"/>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113"/>
          <p:cNvGrpSpPr/>
          <p:nvPr/>
        </p:nvGrpSpPr>
        <p:grpSpPr>
          <a:xfrm>
            <a:off x="2190723" y="5675074"/>
            <a:ext cx="1333509" cy="516196"/>
            <a:chOff x="1643042" y="3827676"/>
            <a:chExt cx="1000132" cy="387147"/>
          </a:xfrm>
        </p:grpSpPr>
        <p:cxnSp>
          <p:nvCxnSpPr>
            <p:cNvPr id="59" name="Straight Arrow Connector 58"/>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0" name="TextBox 119"/>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21" name="TextBox 120"/>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70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47163"/>
            <a:ext cx="11226880" cy="825500"/>
          </a:xfrm>
        </p:spPr>
        <p:txBody>
          <a:bodyPr>
            <a:normAutofit/>
          </a:bodyPr>
          <a:lstStyle/>
          <a:p>
            <a:pPr algn="ctr"/>
            <a:r>
              <a:rPr lang="en-US"/>
              <a:t>In </a:t>
            </a:r>
            <a:r>
              <a:rPr lang="en-US" dirty="0"/>
              <a:t>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sp>
        <p:nvSpPr>
          <p:cNvPr id="75" name="Rectangle 74"/>
          <p:cNvSpPr/>
          <p:nvPr/>
        </p:nvSpPr>
        <p:spPr>
          <a:xfrm>
            <a:off x="4826920" y="2975547"/>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4" name="Group 75"/>
          <p:cNvGrpSpPr/>
          <p:nvPr/>
        </p:nvGrpSpPr>
        <p:grpSpPr>
          <a:xfrm>
            <a:off x="5136803" y="3070797"/>
            <a:ext cx="4476781" cy="2952771"/>
            <a:chOff x="3714744" y="2143122"/>
            <a:chExt cx="3357586" cy="2214578"/>
          </a:xfrm>
        </p:grpSpPr>
        <p:grpSp>
          <p:nvGrpSpPr>
            <p:cNvPr id="8" name="Group 74"/>
            <p:cNvGrpSpPr/>
            <p:nvPr/>
          </p:nvGrpSpPr>
          <p:grpSpPr>
            <a:xfrm>
              <a:off x="3714744" y="3211600"/>
              <a:ext cx="3357586" cy="726"/>
              <a:chOff x="2500442" y="3134347"/>
              <a:chExt cx="4332758" cy="528"/>
            </a:xfrm>
          </p:grpSpPr>
          <p:cxnSp>
            <p:nvCxnSpPr>
              <p:cNvPr id="81" name="Straight Arrow Connector 8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9" name="Group 76"/>
            <p:cNvGrpSpPr/>
            <p:nvPr/>
          </p:nvGrpSpPr>
          <p:grpSpPr>
            <a:xfrm>
              <a:off x="5396923" y="2143122"/>
              <a:ext cx="425" cy="2214578"/>
              <a:chOff x="5396923" y="2143122"/>
              <a:chExt cx="425" cy="2214578"/>
            </a:xfrm>
          </p:grpSpPr>
          <p:cxnSp>
            <p:nvCxnSpPr>
              <p:cNvPr id="79" name="Straight Arrow Connector 7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83" name="Oval 82"/>
          <p:cNvSpPr/>
          <p:nvPr/>
        </p:nvSpPr>
        <p:spPr>
          <a:xfrm>
            <a:off x="6219147" y="3451800"/>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84" name="TextBox 83"/>
          <p:cNvSpPr txBox="1"/>
          <p:nvPr/>
        </p:nvSpPr>
        <p:spPr>
          <a:xfrm>
            <a:off x="8893388" y="4143404"/>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85" name="TextBox 84"/>
          <p:cNvSpPr txBox="1"/>
          <p:nvPr/>
        </p:nvSpPr>
        <p:spPr>
          <a:xfrm>
            <a:off x="7369377" y="2975548"/>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86" name="TextBox 85"/>
          <p:cNvSpPr txBox="1"/>
          <p:nvPr/>
        </p:nvSpPr>
        <p:spPr>
          <a:xfrm>
            <a:off x="8280075" y="5833068"/>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87" name="Oval 86"/>
          <p:cNvSpPr/>
          <p:nvPr/>
        </p:nvSpPr>
        <p:spPr>
          <a:xfrm>
            <a:off x="7528618" y="3426952"/>
            <a:ext cx="190501" cy="1905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88" name="Straight Arrow Connector 87"/>
          <p:cNvCxnSpPr>
            <a:endCxn id="87" idx="4"/>
          </p:cNvCxnSpPr>
          <p:nvPr/>
        </p:nvCxnSpPr>
        <p:spPr>
          <a:xfrm flipV="1">
            <a:off x="7362297" y="3617454"/>
            <a:ext cx="261571" cy="934124"/>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89" name="Arc 88"/>
          <p:cNvSpPr/>
          <p:nvPr/>
        </p:nvSpPr>
        <p:spPr>
          <a:xfrm>
            <a:off x="6894685" y="4161925"/>
            <a:ext cx="952507" cy="857256"/>
          </a:xfrm>
          <a:prstGeom prst="arc">
            <a:avLst>
              <a:gd name="adj1" fmla="val 17427481"/>
              <a:gd name="adj2" fmla="val 20974235"/>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90" name="TextBox 89"/>
          <p:cNvSpPr txBox="1"/>
          <p:nvPr/>
        </p:nvSpPr>
        <p:spPr>
          <a:xfrm>
            <a:off x="7503436" y="3745681"/>
            <a:ext cx="146065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00"/>
                </a:solidFill>
                <a:effectLst/>
                <a:uLnTx/>
                <a:uFillTx/>
              </a:rPr>
              <a:t>amplitude</a:t>
            </a:r>
            <a:endParaRPr kumimoji="0" lang="en-GB" sz="2400" b="0" i="0" u="none" strike="noStrike" kern="0" cap="none" spc="0" normalizeH="0" baseline="0" noProof="0" dirty="0">
              <a:ln>
                <a:noFill/>
              </a:ln>
              <a:solidFill>
                <a:srgbClr val="FFFF00"/>
              </a:solidFill>
              <a:effectLst/>
              <a:uLnTx/>
              <a:uFillTx/>
            </a:endParaRPr>
          </a:p>
        </p:txBody>
      </p:sp>
      <p:sp>
        <p:nvSpPr>
          <p:cNvPr id="91" name="TextBox 90"/>
          <p:cNvSpPr txBox="1"/>
          <p:nvPr/>
        </p:nvSpPr>
        <p:spPr>
          <a:xfrm>
            <a:off x="7719119" y="4101076"/>
            <a:ext cx="93006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F497D">
                    <a:lumMod val="40000"/>
                    <a:lumOff val="60000"/>
                  </a:srgbClr>
                </a:solidFill>
                <a:effectLst/>
                <a:uLnTx/>
                <a:uFillTx/>
              </a:rPr>
              <a:t>phase</a:t>
            </a:r>
            <a:endParaRPr kumimoji="0" lang="en-GB" sz="2400" b="0" i="0" u="none" strike="noStrike" kern="0" cap="none" spc="0" normalizeH="0" baseline="0" noProof="0" dirty="0">
              <a:ln>
                <a:noFill/>
              </a:ln>
              <a:solidFill>
                <a:srgbClr val="1F497D">
                  <a:lumMod val="40000"/>
                  <a:lumOff val="60000"/>
                </a:srgbClr>
              </a:solidFill>
              <a:effectLst/>
              <a:uLnTx/>
              <a:uFillTx/>
            </a:endParaRPr>
          </a:p>
        </p:txBody>
      </p:sp>
      <p:grpSp>
        <p:nvGrpSpPr>
          <p:cNvPr id="10"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5918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20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20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0"/>
                                        </p:tgtEl>
                                      </p:cBhvr>
                                      <p:by x="1000" y="1000"/>
                                    </p:animScale>
                                  </p:childTnLst>
                                </p:cTn>
                              </p:par>
                              <p:par>
                                <p:cTn id="15" presetID="49" presetClass="path" presetSubtype="0" accel="50000" decel="50000" fill="hold" nodeType="withEffect">
                                  <p:stCondLst>
                                    <p:cond delay="0"/>
                                  </p:stCondLst>
                                  <p:childTnLst>
                                    <p:animMotion origin="layout" path="M 8.33333E-7 -1.70882E-6 L 0.43281 0.25694 " pathEditMode="relative" rAng="0" ptsTypes="AA">
                                      <p:cBhvr>
                                        <p:cTn id="16" dur="2000" fill="hold"/>
                                        <p:tgtEl>
                                          <p:spTgt spid="10"/>
                                        </p:tgtEl>
                                        <p:attrNameLst>
                                          <p:attrName>ppt_x</p:attrName>
                                          <p:attrName>ppt_y</p:attrName>
                                        </p:attrNameLst>
                                      </p:cBhvr>
                                      <p:rCtr x="21632" y="12832"/>
                                    </p:animMotion>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20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20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20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000"/>
                                        <p:tgtEl>
                                          <p:spTgt spid="87"/>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000"/>
                                        <p:tgtEl>
                                          <p:spTgt spid="8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2000"/>
                                        <p:tgtEl>
                                          <p:spTgt spid="9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20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2000"/>
                                        <p:tgtEl>
                                          <p:spTgt spid="9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2000"/>
                                        <p:tgtEl>
                                          <p:spTgt spid="8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3" grpId="0" animBg="1"/>
      <p:bldP spid="84" grpId="0"/>
      <p:bldP spid="85" grpId="0"/>
      <p:bldP spid="86" grpId="0" animBg="1"/>
      <p:bldP spid="87" grpId="0" animBg="1"/>
      <p:bldP spid="89" grpId="0" animBg="1"/>
      <p:bldP spid="90" grpId="0"/>
      <p:bldP spid="91" grpId="0"/>
      <p:bldP spid="44" grpId="0" animBg="1"/>
      <p:bldP spid="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88909" y="52053"/>
            <a:ext cx="11226880" cy="825500"/>
          </a:xfrm>
        </p:spPr>
        <p:txBody>
          <a:bodyPr>
            <a:normAutofit/>
          </a:bodyPr>
          <a:lstStyle/>
          <a:p>
            <a:pPr algn="ctr"/>
            <a:r>
              <a:rPr lang="en-US" dirty="0"/>
              <a:t>Review: in the Fourier domain …</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1604931" y="3630613"/>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238955" y="581026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4381010" y="581026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grpSp>
        <p:nvGrpSpPr>
          <p:cNvPr id="2" name="Group 155"/>
          <p:cNvGrpSpPr/>
          <p:nvPr/>
        </p:nvGrpSpPr>
        <p:grpSpPr>
          <a:xfrm>
            <a:off x="1047715" y="1238235"/>
            <a:ext cx="2706712" cy="1047757"/>
            <a:chOff x="1643042" y="2041726"/>
            <a:chExt cx="1000132" cy="387147"/>
          </a:xfrm>
        </p:grpSpPr>
        <p:cxnSp>
          <p:nvCxnSpPr>
            <p:cNvPr id="157" name="Straight Arrow Connector 156"/>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2"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4000486" y="1523987"/>
            <a:ext cx="762005" cy="762005"/>
          </a:xfrm>
          <a:prstGeom prst="rect">
            <a:avLst/>
          </a:prstGeom>
          <a:noFill/>
          <a:ln w="9525">
            <a:noFill/>
            <a:miter lim="800000"/>
            <a:headEnd/>
            <a:tailEnd/>
          </a:ln>
          <a:effectLst/>
        </p:spPr>
      </p:pic>
      <p:grpSp>
        <p:nvGrpSpPr>
          <p:cNvPr id="3" name="Group 136"/>
          <p:cNvGrpSpPr/>
          <p:nvPr/>
        </p:nvGrpSpPr>
        <p:grpSpPr>
          <a:xfrm>
            <a:off x="6051629" y="1047734"/>
            <a:ext cx="4044899" cy="1334815"/>
            <a:chOff x="1285852" y="3261522"/>
            <a:chExt cx="6281781" cy="1239053"/>
          </a:xfrm>
        </p:grpSpPr>
        <p:cxnSp>
          <p:nvCxnSpPr>
            <p:cNvPr id="167" name="Straight Arrow Connector 166"/>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1428718" y="1428737"/>
            <a:ext cx="15243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Dirac delta</a:t>
            </a: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3412049" y="1167833"/>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60" name="TextBox 59"/>
          <p:cNvSpPr txBox="1"/>
          <p:nvPr/>
        </p:nvSpPr>
        <p:spPr>
          <a:xfrm>
            <a:off x="8667769" y="2310841"/>
            <a:ext cx="14918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grpSp>
        <p:nvGrpSpPr>
          <p:cNvPr id="4" name="Group 93"/>
          <p:cNvGrpSpPr/>
          <p:nvPr/>
        </p:nvGrpSpPr>
        <p:grpSpPr>
          <a:xfrm>
            <a:off x="1089960" y="1237562"/>
            <a:ext cx="2534025" cy="1047757"/>
            <a:chOff x="857224" y="936122"/>
            <a:chExt cx="1900519" cy="785818"/>
          </a:xfrm>
        </p:grpSpPr>
        <p:cxnSp>
          <p:nvCxnSpPr>
            <p:cNvPr id="92" name="Straight Connector 91"/>
            <p:cNvCxnSpPr/>
            <p:nvPr/>
          </p:nvCxnSpPr>
          <p:spPr>
            <a:xfrm>
              <a:off x="857224" y="1714494"/>
              <a:ext cx="1900519" cy="8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5400000">
              <a:off x="718092" y="1327419"/>
              <a:ext cx="785818" cy="32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6762755" y="1428736"/>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46" name="Straight Connector 45"/>
          <p:cNvCxnSpPr/>
          <p:nvPr/>
        </p:nvCxnSpPr>
        <p:spPr>
          <a:xfrm>
            <a:off x="6862304" y="13540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762755" y="25664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8" name="Group 3"/>
          <p:cNvGrpSpPr/>
          <p:nvPr/>
        </p:nvGrpSpPr>
        <p:grpSpPr>
          <a:xfrm>
            <a:off x="5136803" y="2988312"/>
            <a:ext cx="5487815" cy="3333773"/>
            <a:chOff x="3772590" y="2384060"/>
            <a:chExt cx="4115861" cy="2500330"/>
          </a:xfrm>
        </p:grpSpPr>
        <p:sp>
          <p:nvSpPr>
            <p:cNvPr id="50" name="Rectangle 49"/>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9" name="Group 50"/>
            <p:cNvGrpSpPr/>
            <p:nvPr/>
          </p:nvGrpSpPr>
          <p:grpSpPr>
            <a:xfrm>
              <a:off x="4005002" y="2455498"/>
              <a:ext cx="3357586" cy="2214578"/>
              <a:chOff x="3714744" y="2143122"/>
              <a:chExt cx="3357586" cy="2214578"/>
            </a:xfrm>
          </p:grpSpPr>
          <p:grpSp>
            <p:nvGrpSpPr>
              <p:cNvPr id="10" name="Group 74"/>
              <p:cNvGrpSpPr/>
              <p:nvPr/>
            </p:nvGrpSpPr>
            <p:grpSpPr>
              <a:xfrm>
                <a:off x="3714744" y="3211600"/>
                <a:ext cx="3357586" cy="726"/>
                <a:chOff x="2500442" y="3134347"/>
                <a:chExt cx="4332758" cy="528"/>
              </a:xfrm>
            </p:grpSpPr>
            <p:cxnSp>
              <p:nvCxnSpPr>
                <p:cNvPr id="56" name="Straight Arrow Connector 55"/>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1" name="Group 76"/>
              <p:cNvGrpSpPr/>
              <p:nvPr/>
            </p:nvGrpSpPr>
            <p:grpSpPr>
              <a:xfrm>
                <a:off x="5396923" y="2143122"/>
                <a:ext cx="425" cy="2214578"/>
                <a:chOff x="5396923" y="2143122"/>
                <a:chExt cx="425" cy="2214578"/>
              </a:xfrm>
            </p:grpSpPr>
            <p:cxnSp>
              <p:nvCxnSpPr>
                <p:cNvPr id="54" name="Straight Arrow Connector 53"/>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58" name="Oval 57"/>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59" name="TextBox 58"/>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2" name="TextBox 61"/>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5" name="TextBox 64"/>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6" name="Oval 65"/>
            <p:cNvSpPr/>
            <p:nvPr/>
          </p:nvSpPr>
          <p:spPr>
            <a:xfrm>
              <a:off x="6324988" y="3062466"/>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67" name="Straight Arrow Connector 66"/>
            <p:cNvCxnSpPr>
              <a:endCxn id="66" idx="3"/>
            </p:cNvCxnSpPr>
            <p:nvPr/>
          </p:nvCxnSpPr>
          <p:spPr>
            <a:xfrm flipV="1">
              <a:off x="5674124" y="3184418"/>
              <a:ext cx="671788" cy="381666"/>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68" name="Arc 67"/>
            <p:cNvSpPr/>
            <p:nvPr/>
          </p:nvSpPr>
          <p:spPr>
            <a:xfrm>
              <a:off x="5323413" y="3205342"/>
              <a:ext cx="1134845" cy="711444"/>
            </a:xfrm>
            <a:prstGeom prst="arc">
              <a:avLst>
                <a:gd name="adj1" fmla="val 19506743"/>
                <a:gd name="adj2" fmla="val 21259519"/>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cxnSp>
        <p:nvCxnSpPr>
          <p:cNvPr id="73" name="Straight Connector 72"/>
          <p:cNvCxnSpPr/>
          <p:nvPr/>
        </p:nvCxnSpPr>
        <p:spPr>
          <a:xfrm>
            <a:off x="7703693" y="1327455"/>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082741" y="1327454"/>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7608443" y="2297024"/>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13" name="Group 95"/>
          <p:cNvGrpSpPr/>
          <p:nvPr/>
        </p:nvGrpSpPr>
        <p:grpSpPr>
          <a:xfrm>
            <a:off x="5423925" y="2975548"/>
            <a:ext cx="5487815" cy="3333773"/>
            <a:chOff x="3772590" y="2384060"/>
            <a:chExt cx="4115861" cy="2500330"/>
          </a:xfrm>
        </p:grpSpPr>
        <p:sp>
          <p:nvSpPr>
            <p:cNvPr id="97" name="Rectangle 96"/>
            <p:cNvSpPr/>
            <p:nvPr/>
          </p:nvSpPr>
          <p:spPr>
            <a:xfrm>
              <a:off x="3772590" y="2384060"/>
              <a:ext cx="4048154" cy="2500330"/>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4" name="Group 97"/>
            <p:cNvGrpSpPr/>
            <p:nvPr/>
          </p:nvGrpSpPr>
          <p:grpSpPr>
            <a:xfrm>
              <a:off x="4005002" y="2455498"/>
              <a:ext cx="3357586" cy="2214578"/>
              <a:chOff x="3714744" y="2143122"/>
              <a:chExt cx="3357586" cy="2214578"/>
            </a:xfrm>
          </p:grpSpPr>
          <p:grpSp>
            <p:nvGrpSpPr>
              <p:cNvPr id="15" name="Group 74"/>
              <p:cNvGrpSpPr/>
              <p:nvPr/>
            </p:nvGrpSpPr>
            <p:grpSpPr>
              <a:xfrm>
                <a:off x="3714744" y="3211600"/>
                <a:ext cx="3357586" cy="726"/>
                <a:chOff x="2500442" y="3134347"/>
                <a:chExt cx="4332758" cy="528"/>
              </a:xfrm>
            </p:grpSpPr>
            <p:cxnSp>
              <p:nvCxnSpPr>
                <p:cNvPr id="111" name="Straight Arrow Connector 110"/>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6" name="Group 76"/>
              <p:cNvGrpSpPr/>
              <p:nvPr/>
            </p:nvGrpSpPr>
            <p:grpSpPr>
              <a:xfrm>
                <a:off x="5396923" y="2143122"/>
                <a:ext cx="425" cy="2214578"/>
                <a:chOff x="5396923" y="2143122"/>
                <a:chExt cx="425" cy="2214578"/>
              </a:xfrm>
            </p:grpSpPr>
            <p:cxnSp>
              <p:nvCxnSpPr>
                <p:cNvPr id="109" name="Straight Arrow Connector 108"/>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9" name="Oval 98"/>
            <p:cNvSpPr/>
            <p:nvPr/>
          </p:nvSpPr>
          <p:spPr>
            <a:xfrm>
              <a:off x="4816760" y="2741250"/>
              <a:ext cx="1714512" cy="1714512"/>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0" name="TextBox 99"/>
            <p:cNvSpPr txBox="1"/>
            <p:nvPr/>
          </p:nvSpPr>
          <p:spPr>
            <a:xfrm>
              <a:off x="6822440" y="3259952"/>
              <a:ext cx="538417"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101" name="TextBox 100"/>
            <p:cNvSpPr txBox="1"/>
            <p:nvPr/>
          </p:nvSpPr>
          <p:spPr>
            <a:xfrm>
              <a:off x="5679432" y="2384060"/>
              <a:ext cx="1070149" cy="34624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102" name="TextBox 101"/>
            <p:cNvSpPr txBox="1"/>
            <p:nvPr/>
          </p:nvSpPr>
          <p:spPr>
            <a:xfrm>
              <a:off x="6362456" y="4527200"/>
              <a:ext cx="1525995" cy="346249"/>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103" name="Oval 102"/>
            <p:cNvSpPr/>
            <p:nvPr/>
          </p:nvSpPr>
          <p:spPr>
            <a:xfrm>
              <a:off x="6386820" y="3845348"/>
              <a:ext cx="142876" cy="1428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04" name="Straight Arrow Connector 103"/>
            <p:cNvCxnSpPr>
              <a:endCxn id="103" idx="2"/>
            </p:cNvCxnSpPr>
            <p:nvPr/>
          </p:nvCxnSpPr>
          <p:spPr>
            <a:xfrm>
              <a:off x="5687606" y="3545797"/>
              <a:ext cx="699214" cy="37098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5" name="Arc 104"/>
            <p:cNvSpPr/>
            <p:nvPr/>
          </p:nvSpPr>
          <p:spPr>
            <a:xfrm>
              <a:off x="5323413" y="3205342"/>
              <a:ext cx="929109" cy="640006"/>
            </a:xfrm>
            <a:prstGeom prst="arc">
              <a:avLst>
                <a:gd name="adj1" fmla="val 21497879"/>
                <a:gd name="adj2" fmla="val 1912657"/>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sp>
        <p:nvSpPr>
          <p:cNvPr id="113" name="Oval 112"/>
          <p:cNvSpPr/>
          <p:nvPr/>
        </p:nvSpPr>
        <p:spPr>
          <a:xfrm>
            <a:off x="7607015" y="1418660"/>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4" name="Oval 113"/>
          <p:cNvSpPr/>
          <p:nvPr/>
        </p:nvSpPr>
        <p:spPr>
          <a:xfrm>
            <a:off x="8979112" y="1422439"/>
            <a:ext cx="190501" cy="190501"/>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15" name="Oval 114"/>
          <p:cNvSpPr/>
          <p:nvPr/>
        </p:nvSpPr>
        <p:spPr>
          <a:xfrm>
            <a:off x="8976320" y="1868871"/>
            <a:ext cx="190501" cy="19050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cxnSp>
        <p:nvCxnSpPr>
          <p:cNvPr id="12" name="Straight Connector 11"/>
          <p:cNvCxnSpPr/>
          <p:nvPr/>
        </p:nvCxnSpPr>
        <p:spPr>
          <a:xfrm flipV="1">
            <a:off x="6219147" y="1654440"/>
            <a:ext cx="3856101" cy="1198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278341" y="1523987"/>
            <a:ext cx="3777184" cy="149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65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1" presetClass="exit" presetSubtype="0" fill="hold" nodeType="afterEffect">
                                  <p:stCondLst>
                                    <p:cond delay="0"/>
                                  </p:stCondLst>
                                  <p:childTnLst>
                                    <p:set>
                                      <p:cBhvr>
                                        <p:cTn id="22" dur="1" fill="hold">
                                          <p:stCondLst>
                                            <p:cond delay="0"/>
                                          </p:stCondLst>
                                        </p:cTn>
                                        <p:tgtEl>
                                          <p:spTgt spid="73"/>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13" grpId="0" animBg="1"/>
      <p:bldP spid="114" grpId="0" animBg="1"/>
      <p:bldP spid="1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476211" y="52053"/>
            <a:ext cx="11226880" cy="825500"/>
          </a:xfrm>
        </p:spPr>
        <p:txBody>
          <a:bodyPr>
            <a:normAutofit/>
          </a:bodyPr>
          <a:lstStyle/>
          <a:p>
            <a:pPr algn="ctr"/>
            <a:r>
              <a:rPr lang="en-US" dirty="0"/>
              <a:t>amplitude spectrum is not flat</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9" name="Down Arrow 8"/>
          <p:cNvSpPr/>
          <p:nvPr/>
        </p:nvSpPr>
        <p:spPr>
          <a:xfrm>
            <a:off x="2619351" y="1904990"/>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2" name="Group 9"/>
          <p:cNvGrpSpPr/>
          <p:nvPr/>
        </p:nvGrpSpPr>
        <p:grpSpPr>
          <a:xfrm>
            <a:off x="2190723" y="1047734"/>
            <a:ext cx="1333509" cy="667812"/>
            <a:chOff x="1643042" y="857238"/>
            <a:chExt cx="1000132" cy="500859"/>
          </a:xfrm>
        </p:grpSpPr>
        <p:cxnSp>
          <p:nvCxnSpPr>
            <p:cNvPr id="11" name="Straight Arrow Connector 10"/>
            <p:cNvCxnSpPr/>
            <p:nvPr/>
          </p:nvCxnSpPr>
          <p:spPr>
            <a:xfrm rot="5400000" flipH="1" flipV="1">
              <a:off x="1393658" y="1106622"/>
              <a:ext cx="499314"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643439" y="1356232"/>
              <a:ext cx="999735" cy="32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61685" y="1351442"/>
              <a:ext cx="936324" cy="7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1572399"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85656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1643837"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2213752" y="1142990"/>
              <a:ext cx="42862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17"/>
          <p:cNvGrpSpPr/>
          <p:nvPr/>
        </p:nvGrpSpPr>
        <p:grpSpPr>
          <a:xfrm>
            <a:off x="2190723" y="2571745"/>
            <a:ext cx="1333509" cy="516196"/>
            <a:chOff x="1643042" y="2041726"/>
            <a:chExt cx="1000132" cy="387147"/>
          </a:xfrm>
        </p:grpSpPr>
        <p:cxnSp>
          <p:nvCxnSpPr>
            <p:cNvPr id="19" name="Straight Arrow Connector 18"/>
            <p:cNvCxnSpPr/>
            <p:nvPr/>
          </p:nvCxnSpPr>
          <p:spPr>
            <a:xfrm rot="5400000" flipH="1" flipV="1">
              <a:off x="1500815" y="2285349"/>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643439" y="2427939"/>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61685" y="242520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1593139" y="223450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22"/>
          <p:cNvGrpSpPr/>
          <p:nvPr/>
        </p:nvGrpSpPr>
        <p:grpSpPr>
          <a:xfrm>
            <a:off x="2190723" y="3619502"/>
            <a:ext cx="1333509" cy="516196"/>
            <a:chOff x="1643042" y="2613230"/>
            <a:chExt cx="1000132" cy="387147"/>
          </a:xfrm>
        </p:grpSpPr>
        <p:cxnSp>
          <p:nvCxnSpPr>
            <p:cNvPr id="24" name="Straight Arrow Connector 23"/>
            <p:cNvCxnSpPr/>
            <p:nvPr/>
          </p:nvCxnSpPr>
          <p:spPr>
            <a:xfrm rot="5400000" flipH="1" flipV="1">
              <a:off x="1500815" y="2853018"/>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0762" y="2996220"/>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643439" y="2995608"/>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664577" y="2806010"/>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27"/>
          <p:cNvGrpSpPr/>
          <p:nvPr/>
        </p:nvGrpSpPr>
        <p:grpSpPr>
          <a:xfrm>
            <a:off x="2190723" y="4627317"/>
            <a:ext cx="1333509" cy="516196"/>
            <a:chOff x="1643042" y="3256172"/>
            <a:chExt cx="1000132" cy="387147"/>
          </a:xfrm>
        </p:grpSpPr>
        <p:cxnSp>
          <p:nvCxnSpPr>
            <p:cNvPr id="29" name="Straight Arrow Connector 28"/>
            <p:cNvCxnSpPr/>
            <p:nvPr/>
          </p:nvCxnSpPr>
          <p:spPr>
            <a:xfrm rot="5400000" flipH="1" flipV="1">
              <a:off x="1500815" y="3498961"/>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75654" y="3642163"/>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43439" y="3641551"/>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1877302" y="3448952"/>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32"/>
          <p:cNvGrpSpPr/>
          <p:nvPr/>
        </p:nvGrpSpPr>
        <p:grpSpPr>
          <a:xfrm>
            <a:off x="2190723" y="5675074"/>
            <a:ext cx="1333509" cy="516196"/>
            <a:chOff x="1643042" y="3827676"/>
            <a:chExt cx="1000132" cy="387147"/>
          </a:xfrm>
        </p:grpSpPr>
        <p:cxnSp>
          <p:nvCxnSpPr>
            <p:cNvPr id="34" name="Straight Arrow Connector 33"/>
            <p:cNvCxnSpPr/>
            <p:nvPr/>
          </p:nvCxnSpPr>
          <p:spPr>
            <a:xfrm rot="5400000" flipH="1" flipV="1">
              <a:off x="1500815" y="4070547"/>
              <a:ext cx="285000" cy="54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80762" y="4212915"/>
              <a:ext cx="936324" cy="4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643439" y="4213137"/>
              <a:ext cx="999735" cy="183"/>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236081" y="4020456"/>
              <a:ext cx="387147"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2665972" y="3143249"/>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39" name="TextBox 38"/>
          <p:cNvSpPr txBox="1"/>
          <p:nvPr/>
        </p:nvSpPr>
        <p:spPr>
          <a:xfrm>
            <a:off x="2665972" y="4120604"/>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40" name="TextBox 39"/>
          <p:cNvSpPr txBox="1"/>
          <p:nvPr/>
        </p:nvSpPr>
        <p:spPr>
          <a:xfrm>
            <a:off x="2665972" y="5168361"/>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24578" name="AutoShape 2" descr="data:image/jpeg;base64,/9j/4AAQSkZJRgABAQAAAQABAAD/2wCEAAkGBhQSERQUExIWExUVFxoYGRcYFxgWGhwWFhoYFRgYGBsaHCYfFxwjHBgYHy8gIycpLC4tFh4xNTAqNSYrLCkBCQoKDgwOGg8PGikkHCQsKSwsLCwsLCkpLCwsKSksLCwpLCwsLCwsKSwsLCwpLCksKSwsLCwsKSwsLCwsLCwsKf/AABEIALgBEQMBIgACEQEDEQH/xAAcAAABBQEBAQAAAAAAAAAAAAAEAAIDBQYHAQj/xABCEAABAgQEAwYDBQgBBAEFAAABAhEAAyExBBJBUQUiYQYTMnGBkaGx8AdCUsHRFCNicoKi4fGSFTNDwsMWNFNzsv/EABkBAAMBAQEAAAAAAAAAAAAAAAACAwQBBf/EACcRAAICAgIBBAEFAQAAAAAAAAABAhEDIRIxQQQiMlETFCNhcYGh/9oADAMBAAIRAxEAPwDq/aHtZIwYT3hdSjRCWKmrzMSKOG8zGYR9o05Qph5aSSQCpZAADM4u93s1Kbl9vsASuVNIKkAFJFwFOCCwSTUZgatyp9cRx9T4aayv/GRaxNOpG9fjGPLmlGXFGrHji48mbvh/b7vJaZndDIUqL5qkglrigoXev5vV23KAVLlhgNCXd269faOd8F4oE4RCSzgVRzPVRJTbVLno9948RjVLzlRcWy1AbpVql6lz+eafqMifZZYYNdGp4r9qk2QUHu5a0rWU5eZJACQq5sXoxGsE8O+1BS6rloCSLAqBfmNzowe3zaOfcSnhU0IQxyuGp4vvAONwK7iGYGQVKUJfLRtg7tlTcaVJpQNvHfzZKWw/HC+jqsv7SpbnNJWEs4UGL9KtX10i6/8AqqTQ82UhyWZuhF45jw3hFSVOFgC4AU9XNaBqUFKt56GZh6HarB9a/rr184P1U0c/BA0ae2aCf+0sB7mhatW9NdjrSDJfaqQbry/zBt/axrGREoJANmBuLdfP6o0VmPmhg7OsPX+Igkt5Ee8IvWZLO/poM6Hh+1OFWjOMRLAdqrCSCNCCxBh+G7RyV2XR2BNAeo6F44uvhzTDQgAv6Va4bp9V1vDVDIG/lI0cAGnuPh6Vl6ySqkL+mX2byZ2ikAA96kvYCp60FRaCDjg1jHN+F4MmaxLgrLHopQSPZwPSN/Gn0+V5bbRDLiUKJjjj+H4w39vOwiNoRSI0kaCP+oDY/CPTjxsYFyw0wBQYceNjEKscrp5XiBoTQATjHq2EPGPP4fjAjwiqAA0Y/wDhhKx+yfjAJVAUzjCAVAHNk8RDAAi4cmpGvtd2WUlFWzqjfRepxqfKG/8AVZWbJ3qApnylQCmpViX1HvGImdvUMtpZcIKkuoEFQsFAMw9dPWOa8dxRmKKlHMpai5Uzmr1HmCfIH1R5F4HWP7O/4TjMmaCZc1C2JBZQNU39t4ix/aPDySgTJyEmYrKmruSCqrWDC5pUbx80qXZqkhtHIIY1qAKD/MGIQQkn77U8k0AT0SwAH8XWOPJQLHZ9BzO2GDSQDiZblRT4n5gWanUwJP8AtCwSUv3z0JYJU9N6U9Y4sgBSUkfdsHINWGe9/CNB8WfLWwqLAs4FS7pCumvVm1ibzMosSOsS/tSwpnd3lmpYOSUgMdlB3FP9Rdye1mFUkqE9AAd3LEMctjq+nUbiODYKU5ckh0ipFHW1yASR12zeluFkIDJBL2L/AIjqSSKkmtn1NYPzNdh+JM7XhONyZpaXNQs1LAglhR226waDHEezE9KZiwLlggWcJLlNNma58NHpHTezHGFTRzRTHl5tolOHE0UKFCixMwX2mY1aDJSkkJUFPVhmBSz6G5v7RzfHyf3bhaswygBxlAKkpLAGgY6NbWOjfaniAgSDV+f72jA+HzY5ujaxy/F8WdKcoJyl8ormLFIbS4vePLzcnlN+Kvxk09yHBZjf3Op0BHuLO8KTxH8QBKealjltTMyTVtbjrDcDJmTSyKk2yggk2uQKe5YWNi2TLeV3gDTFkIArdSghm1ANdyK2MSjDeyt/RDw/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IhVPQ8XYFNUO8GY+IV8Ph+6+ozDLewAajRccKRlSka1P5Drp8TGfMoqAUbJDBku1SalqVJ+Aq0afgsvkQToOu6vlQfpAxvATw2UO/SwbnAf+oqP6ekaoGM1wlDzhtnJ9gf0HvGkj1PRfB/2YfUfI9eEI8eE0bTOPEeGPGiHGzsktSgxIFAbFVgKVvHG6Vgid48aPEGgfaFHQE0NJhzxBi8amUkqWWHxJ2A1P0d443W2BSdtePfsuGJSWmLORG41UodQKeahGP4biQMLMJ1SlLAKJckJJAS5qCdPuvFf9onGjOmoJ5UpDAXYFyba0D30EV6eKKRhlKcoDoTo5BUtexYlkEm/5Y8v7lUaIe2wnH4tOVeXRtWc1fTZxbeM9xPEMrK/hzB91Hb3HtE4n8pKq0zEblnHz/u6tFbKllSjuavtq59oaMfJ2THyZRClUqzt1+6l7XLHS+0WE1IJAFE3f+EKcdKnMbCuXaGYSXnYps42NCp39CPcRPh1BJQ9HCAaPQp5qasny8VIG7BaQRKJ8nFSKtbyahQBDlklJAJoovVnIHeX0AzJ+LWePcECMo/hY1diXSfi46uGvEqRoqx115U+J7s9NbFWozSY4/hklrA1UzaNyjpqS3m4dos5a8wBAoC5elgVah3ObW1zUtEGHRmUgUJLjo5SSL0Jy/M+pSgJcsAlJzApLkJFTlVVZAAZqFnv/FEpOx0D4UlE1Fw7l+YUASQNWJzFgdH1THQ+w8nleMrwfhoXN70jOcuWWAFMAWWGUQAo0HhJYDQ31XYXE5kVBF3CgQoEFiCDUF3jT6afJtV9GbP4NhChPCjYZzlv22YJKjgzUrzTUgMGy5UrUp2LEZRoaExgpGECSzB3NyT0uzkN8PMR0b7XFEKwZMoLRnWAoeMLUhTJqcpCgLMapTZg+CkA57gFsoNWCjfSrDQ3pvGLP8jbgXtL3guCKQZlaAl/QKGzDVqCzRQcQmolLkofKgE3eplgByRZ+8J82reNThk5ZS0h0goUHJJ5iDmVUO7Hf7o2jEcQYzFrXQJBKRuUuotf7zv0A2jLDcmXlpF2eMJIYOVO2rBixNSaClemmlTisNVOYvQOXq4d9d3FmFg0eYNbEOa2o2mhsGp8bQVxHEgzABXla9Xdn9gC7em/YivYBIIDh96akDZ/yf4xfdm8DnmAq5QPCHYkl670FuoimkBKljMAXO7Mno9dX93pBmFxCpMwEFwD1DtQ+4p6+6TlWkdSOhSpoCqpYIsH2CqkauAWc6WpSr4g6JbdG9wA3lV+nybhsYJ0uYtJcmWtg75XCk5SABUsS+zdXH4gs8ssjZvWgck9elNbxCqY6JsDhnQkmv3jStaDUk0JDBtekX3D2KKMPIhtWZqH02O0VUiQpRCRYU1YtQ/I6am4i5w2GKSkG93vvq0I3s6w/gcsHMvoEj15j10H0Yt4zPCscQU5XYioIZ2D/wBLA7NptGhlzQoOI9b0mSLjx8ow5otOyVo8jx48K2qWA1J21JjaQK/j/GU4aSVksoghFH52OV9g7OfLcRQdjZUydLzzMRNnDNmVnFApspQCRWxJagBAAEZztN2lOKXQESkrOR9UgBILdSFl60KRpXofZ7BmThZMtQZSUDMNlK5iPQlvSMt/lnXhHpZMCwenjN/OT/4WEKPDCjUeaetHP+LcfE+ZNZWaWnMlBDVCQ5Ka2JDv8xFx9oXHBh8EsAtMnPKQ12V/3FD+VBPqpMc7w2IyJb5bNptb4Rm9Q9UWwrdlRxwZprAucosGrYFvNR+nhvHVgYWUHqtalAX5UjLm/vp/KfQjE4Y94WqxCR11/Me3lFPxvFBcyh5ZSUyxa4POodConzqdYnHbSHlq2T4hdG+nT09U+ohshJSiYn7yiEPoJSi6yXqHyhHks3avuHl55ai5qnK/kK+5c+ghYSY5zEf9zToEq93p154p4FLLhks8+gckGtHaraauOhLijxYhTqzeEaDzTlY9eRz0DC7wXlZ6+JIB0dRIJpoWQqulOseYDCmbOQkC5D1oHZIDa1PwG0Tutj14LPB4QulKgxoNAygeX0uLGxiywXCUJR3+KUmXLQXZXKCFG6t9UpTdk2rSwk93LE+eshCECqmciWWIAGqlKUwDOaC7mM9+3KxE1C5qAB/4JIciWF5gZqh/5J1uayeZiMoJzq5t/QzdaL+dJVNU8uX3MsJz95NzKmFKQxUmS4UAKgZ1A6FNYUzs/h5LzZyiTl5p81QUtABoUNyoYsGQkVIbMS0HIMuRJVMxEwSkhCErKncJFUps6jzMAHJy+UUc/EHFLROmAysOgpVLlqykqqp508V5wFApll2c0KjCR38dI4/otsDxabiCXKsNh0nIhD5JyyAlRVNXdDgjkQQQ9SbRc9hpTEsAEigAsAKADpGRViCJikXQFKSgZgyQlLObAupAP0x2/YeQcrmNvp12yGVVRsIUewo1kTNfaDIzYGa2V0seajsagUNSCRRr3EcfwklQWCqWujkDK/U+B7DYbaR2Pt5/9opixKkhnZ62PTX0eOZyJgKwXYM9CKW2NNLRi9Q9mz060Ow2PGRVQ4BcAFwQ1DYigoPL0znGFkYWUlR5phdQapclRHxIb+JV4t8dO2YNyUY2AoR0Kj7FmArTYyYCpDDwpJA6EhL+uU+8ZFrZoewdEkkc1N9S4+vWCJeCdgCz6nbqB5W8vKISSdddesFyZZfyLVu406WiezqSCJWBABy+Leg2pW29TekTzMEpCVEsGIF6ORmHyhmEqzA0KVA/DbqPUtFti5ZUkjKSCuUpmJHhmJIp1SmJ19jf0VnDcWju84CgFBiCaUNQduYDw/gvBkta1rCiMrZaE1861B+mGokqUAonQlRDA1Bq9qku7gG/UQZJnhRSASXIHKkmj1LMzCp9IpWziNfweQAnMPvetiQ7mpzX9toOUQGWdMzk7BTt6VHnAPZ6YFSEVDkaCgLlxYbwuO4pEoICgTnVRIucoJ1IpQfCM7XuYgsNMITJAKc6gS5uxqSBrVm/ONBgSag9G+I/IRlOF8UTmSSzBBSAlzQlw58INW3+Q0+Bmgkkah41emkllVE8vxD4qu1AP7LNDpCSkhZUop/dkHMEsKqNEgU8d9z5+IShOZRp+ewih4ngP29KQcyJQOYLCmCnDOkEfvKOyqCtCXj1ZzSfHyZYxfZzjC4pEpaVACZkUlRckhwXGYOyQ4tQUa0dS4PxwzQkTEhExQfKC7CwPr0J0gvhHC5eGlCXKDDU6qUzFSjqT7CwYUj3iGHzFCwWKCan8Ksr+TFKFf0trRHCUFcf9HeRzdTYZHjQHJ4zJWrKmakqzFOV65kuSwaoYEvYi0VPbrjf7PhF5S0yb+6QbEFXiV/SjMX3KYvaqyNHOO2nF/2rGqUlRVLR+7RewYEgGnMoqPUNAKJj+gB9AWNT5n2PqJhiyVKIo4Ie2UW2O3sY8Wosa/TlVfUNGOfuZpjoLXiSO+UlgUS1KCrl8tG0FWNjVWkZOYhkkfhB/Ony+EaRbdzOL0ICPdQA/tEZ0pJBc013hsaqxZuy2kpaSR+Jn1bNlI/tUH/lMSylZZiCRZ1EH8IAPyB+mh+GkhMpIVRgFH0zkvuGy+oG8LBgglSqFYqbgIYO3VyinRtKdAJnclLiWcoId7FJHoSoPoFFrNF12ewrHM/hU5sHJZm3spRGmm0VCJClLloAZalIO7Ppq5STm1e5vGv7OSwpTI8Eq50cGw1ZJDa1FKViOaXGJSPYH2swypmKwUgAlLibMAcAtN7sFW+VKVBLtVR1MOxHFpeEmS0SUnE4o5j+zghkgJNZhFJaUpY7/uwzAvFR9oHanJiZKMIT+0yAsKWllVm5VKlh3BZiTsS34ol7H9mBh1GZNVmWsArOoS+Yjq6gknUt5gpCP7acuvr7OXbaReSeG98P2jEr72dkOUWlSsxUkS5CDQKULKPPQl3IBr8RxQrUmUaJQkrDNU1QBQVJqphZ1DcwVxnHOEy8vIlGYJbbMSXuQQkJ18XtWSJBQyiXUVBIDtdR/eBrswW7+ECr27Fff+HaoKkSibhlCpGjmpoavzVrSrNHT+yEoiUHjmKCQtN8pc0S1Won+F6n+k7sOndj5zyhGvB0yGbtGhhQoUXIlF23w614GemXL7xZQcodIILeIZkkOBUUfasfPMjtMpD/ALwKzVFyR55hlfyNWq9BH0d2n4QcVhZslKzLK0sFAqDG4fKQSNxHzTj+HFE5aHQvKopzJUCC1OUnSM+ZK9ovibXRcTOIBctAS9mbZtetn84pl8Zl96t1M3KHfQNsRd/8RPh8IW8BUQksHCjbRiXHlZo8MlKmeWFKAYUAU4YAV9mMZeKV2aHJslkcQQsslYLVoXIiyw8+oL06l/SKTE4UZCAALO6AlQ6WBan6xNhMVlHMQGDOGuxuGetfcwjgqtDcq7NJgsQgVNakuDRjQadX9YsZOKzryI8RSpP9YZQFRWqWHU6XjMp4qGP7xJ2b0JoPL0baH4Xi5Qp0NnIo7liS7mzln9jEXB2U5IvkzDkUSKLD0c5QFZhpuDUdaBmhmHcKp0IbY0ChTzr/AIceVxdCUoGV1hID0XQUFAOlH36QxGMLvltQVag+IEDkkd7NRwPjISsiZyglVnYOc1DdiCfKnpJ2vWCqUQnM9Dlfd0tt4VV6iKDBIWpYymp9L+vxOkafimEm5ClkTAEcoDhRKAFZRViVMog0Y0tUQlJSejjVbKzhywkEBJd9eQv7tqaOGjW8Bw0wOpTJQpLpGbMXUxejtTrr0jET8WEpVLSAlQdKnoxBIPNu41/KNZ2Y4tLyJlZ0hQDkONamgNHJ+exjvpeMcnKaEy246C+HlU9c4TAFy0TFJSFFznQtbgp1DKAqRRIDEWus0RJWDb6/WHx70ONWtmCV+T0qjxVQQbGnoaQo8igoPhOHy5TlKeYhiokqURfxKJLdBTpHKPtI433+MMpJ5JIMof8A7CXmK9wEf0dY6lxriYw+Hmzj/wCNBIG6rIHqspHrHB8xKyVKqzlR1UeYk+ZI+ERm1FUUgrYSoMhKdyC/RI/Uk/09Y8J9WNa7kfOr+cME4qKaOyQAB1qP/wCvjClDmpvS9aMD6xmLj5haQBUusufJAR7/ALw+qRu0U+Nw+UKbQttdII66/HpFpimIko2Kio7qUzkdGygPfL1gTiRdJ6rL63GZt6Bh6Q8WK0S4ieFSUMS3K51axetSQQT5M+1ngE5tHLUT0TQ1GjKA/q/lihwtUgP4QP8AkafAP8Ts+37O8GzygVcju9A4YJJ1dqJGrEONI5kkoqzsVbA5+AKly0pV40KWoiisoUEBtnIfq2wMX3EuJ5F9yCyJYYy0k5lrKQoOBZCUKSAVcubMakBs9xXjneY0yZASGJTMnhuRCRmyy6M6WVWtXaoCosMLw7LNSEu5o5dRzFwpRURzrUynN6gViLV7kP8A0UnCcIufj5isQpLoVUJHKlQDJQkU5QhDO33I6AiQQUghkrKkE0fKkdRbM5o9JoLExgeA4tsXNnVDzJuYgmxmMoZW8IQQ5NBdxeNvMxLIW4LoKhl0DlQU/wDEP/dW7wZrtHIFTxReUuwzpSqmj5SyLVcqJJLkkDdyIhXhJJLAM4Y5g4LXYgUcXcCoZ3cSUSAzcwydMxBABtQH4JO9IsTOzpGynzOGJB5stqUDtqwFHgj0OwzBqzLJJdw76uoso+Rdn1yx1Xsrh8soRyzhYeYlL26uH5QpnqzgdLbR2Dg0nLKSOkbcS9pkzfIPhQoUVJEWImBKSouwBNASaB6AAk+0cb4rwyRMSuYMOcQRmUe6SUzArKVAKVLQylG7Lc84ooM3aDHC+L4ibKxWIykLBnTCCaqTmIRzHKMtUi5HiHmM2dOky+HtogndmVJlPKV3wzZmUyFMQOV3KSa2BvpURQT8cDMCjWoruAGH5RczOOTDmclykEh2FiQQNmVQi+a9oy83SMu5dmlug6fi0qDEAjrX22geZw9KwyTkc2qQf0PlTprECILlE/KORhx6OOd9jpHAzZSiABdOW3mVJdx0tpB+H4XYIVlv+Eqqda0N2prDsNNahqOtfnQwsScqgpBygBx03G+V/wA/OJT5PoeNFlK4YaddS5r1eDMNw1LFSiSxOwBYkQBhONZg6iHSHJ6Pcan211j2bxEmQAHJIBIBsFNzGtnb3BjKoSb2VclWi3wU5lsE1LMBU0D2PRRc00G0Hftq5eJIJUoKCSUkWowIB3ZRbY+1F2ZUnOpSndqqJegOYvTdhfSraX/aVZRNkTKAkModUjOkgnbMuuz+luCTom2UnaDhCcPNDCkxIWOjkggqN2Ip/MNnNp2MUkSjy5iqYpZzB6JTlatzl+KjC+0EBSJCmLvMRbfuy39qh6R52bk5akAlm2AfKVB9aKHok9YZR9py/BssOoA5QlKdsrD5M8TSsRmBbQsfOhb2IPrFQviOVbOOVIFL5uap9BZrqA0gWVMUoFVClRzWq7IR/wDGesNgyvHOvBKcOSNLmMLMYzT9IG4jxDuZS5hFEJdjqqgSPVRA9Y9mzHRQfaf2kK5gwqDyy2VM6zLpSf5R/cr+GMRiXCUD/wDIsuf5MrN6l/SI5uIKlFSjmUSSo7qJdR9S8LGqbudu7d9itSgT1PI/rGaT5SLxVIKwpHeAmwI9gw+QHt1j3CEgEi+nmSEv6AvX8mgZC2T5D2ZyfkfaCMNUj093OXzoR7q3hGh0eTVgFewCAB0TLSR77+cQcdRlEttQf+VH/L/ETqGaYduUU6ISPagh/GpgMsJAdTu+ouKDQGn/ABELdNDdpgPZ8OVGjBJLkhgfDXYkKLVumkaftDxFUyUiTIWqXLBKVKYpmKYBISH/AO3LI3uoqJAFVZLhaFCcCKkKGRIqnOqjtv10y+2lwjTV51MKrBclICiESzWwoVN1KdKQ80rsRbVD+AYESZSSkZc7EEu7uOYWcsOlcoFwDeyiAsrAbu8rJcVWlKSUpNCSWy2+89jSvWTmQkgEqOcJYBTAhYBAdmJFKWTsID4o4ChLYTASxKgWJSzKoUg8xBd7gAADMmLXNlPigHs0cpTMUAFspW1ZhUS9QwDJL/xAaiNthv8AtTFKFEpLaOCJeRyaqJs+zPtGH4QCZCCdCH1FA+Ym9SA/nU3baiYMigzvq5ZQygJJGhId1NY6GsGfZzGZ9IJbldRS7OwIzcyermn8qjqQ/kmcCpQc+I1auRQGgYCi1ONz5EiT1XFXLgG9wVB6OD4vRKQbgRJhVOqtM5ZL1AfNVXTlHkxNhR60F7LfhUoiakEjMnMKa1luevOFn+o7mOzcFfukvtHG+DSyFZyWdZ2LlKVJboASn1faOwcAxGeUI04ncTPl+RZwoUKKkgbiOOTJlLmrLJQkqNrAPqQH09Y4VxEFc0z0gtOJdySc4IVkKlCrlmYAknybsPbfFGXgZ5BYlOUFgpsxCaghmYmppHDMTNIWQzhItqAWfWztceYrGbO+kacK02BLmODoCDZxcHXzY+QPSApv18dOtPbzEFTZnj0qAz9Fa/PzgWWsFwx6XYa/r7xBFGPlJglCNIjkSyzhL6etPr16xPLVbT3eOnKCUFq2iZSiQOn+394EekTSphuLwrQ9nisGldUgJVppW+ln/S14fw45UEaKBFyKFxp0J9wYZMnjM6RlDCnkEj5iPM9mtp5afpE3EZM1nBcElJJBcJYqHK7XIttS7EH0hvGOJ55cl6lK2KtWCVMX6jMfSKjh2KKTeiqEPopnsdn/AOXqDOMYkLWrKScyEqDlyKZwknUgMlyTdtIWkDDMfNz4QboUFDyH7sj2WTD+FYgS5feEeEjy5gQ1PT+2KxGOHdKB2Vc0qnLb1HtDcLjMycvqwDVGvnUjQV0jng70wqfjySWJBNPSjsfQj1O9b7hOLzSij7yB/askj0fMPSMphC/MbEtpYOo/X+YsOCYn95MF+VLl2sVMC1/F8POCELmhZuos0ZJjG/aJxPKmXJFMx7xWlA6UD1OY/wBKd4007FiWlSlUSkFRqTRIcs42BjkHGeJrxE1UxZqo+wsEjoBQeUeqzCkey1cr+sSlObXoPIJAAs1AG9fWIUDlA6/p+nxgiWlkvZnb2DH3SIgWREpTS0jUkA10DH2LJ94sMOksOuUU6sf1isn/AHANR8HFf7fiI0EkiWQpKhmuDUhFCcxpzLSkhWUP912sVl1oeJDiE5ZywKlOUE/dCwBnD/eIIBO3nSIMbMfvAbJCb/ygWs+v0II4fhc0wS0ua2HUAPc321NIb9oMkyJ+WWEhKkIV7gu79QfYQlrkonX02B8Dl5iqYSBlzFzQJJSQFEuzAFXq0aDiGN7pCAkKT3kxj+NQCAUqYczKLijVZyOZ8xgMcVyRh0JpmC1raub7qU7bOXBJBagfRSpOSvjXyqBNSoBykkuCDqzhwUbGHkt7ORetHqCtbqRyApUhgWJoVAcqmSmqmCTqKkW9w60pdJowILGurXvyhN2LgPeHzOIJAypHKCSOo2chwHzE9cvWAsNiiZgJIBKnL+inqKOXNesKzouH4bIhMvMDkUpILMDkWtAUQXYEodtvjoOGYkKlN4ArMlJdnOQgFybgO3VSdHiilApmKFGC1NWvOO+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Udz+0XiKZWBmZisd5yJyEDmIJ5ifusC41trHAFrYdKm3s23+Iy5u0aMXQzMa1vT8haFJxMtiDLSS5qQl2YEVu9/aGzAzP0fUXfXprFapeVZrcP8Af0+MToe9mowfEEZAkEoNqjMnyHNQfW8SY5bp+6rXMmvoacr5uooa752Uqiff6MSFRcaNVx9ecSrZTlqg39ppEiZ79G+nvtFWtdSXJNyeup29YlkzSTVQFNQ/yI+UP4smWa5th9fTt7xJKGm3r9f7gNIIq4U2xexe19OvpBEle5sw/X9fSFYyLOUbHz+Df594Xecw6GBE4vxVsB5bD/fUxJKVV/rr9dYmUGYyY6Weyvg5MSYaayU+Xz+cB4ya7+3oIUub+7pd2/P8AWGktCp7LJOIABbq3z+vOLLsykJlFSyHmqJqSKJdIrb8XuIoSf3b70HXT1rGukSlS0JQCkhIALoW9KXBAq3WLenVuyWZ6oA7ZY4Jwc1iOYoQCCDdQUfD/AApV7xzFJpG6+0KY+FQCXJnJ1H4Jr0Z2rZ7mOfS5lY1Mgi1lgfl8P9fCJZpYkGzOH6EAfXSBkTapHkT1asNx86vlT0+hEaKnhSF6slCWfpt7mNH2dwiVrJUlwlNAz1UqtAK8o+MVPA8FnmITSuZZcOOUDKDuxUknoTtF/iOIrw5ySkc8tQdQOVAqVFK1DW9AM1HLaTyNv2x7Hgq2z2XjJWEedMXnVdI5SDVxrUgjRrRmuJTp09ZmKSJecvUc1bBrgUarWi8lT3m99NSmZMYso8oBZv3aBRDUOYkknaKHGOp1Co386D845jSTvyE22g/goHLlLB2ckXBzOobEp8tCGNLhfFULJSM4S/Ooi1SssbZrsktZWtIpeHYpMmSVKFfCOtM4q9KlT9C4q8S9mOHBX70uVBbpGlGY9TmpWgbUloo0u2cV9IvuHcE7xSkLUZZSR4md1asC7EJU1izUvAOK4dNSBMUg5PCFgpKSaMzE00Hp0gvikxpiVAlwkpCnZ0gzCkg7nMbk0y3Zo94TxVaZvdrZSDygUYJzFPs4ZgDUEbRPb2htLRWT0jMgu37tAWK+JzlUPhtTrEUxTuSkDUhyKAGl2apHTN1AjRY/g6VIXOQ4IQolFMuQFSxlJqzKqKgsWZhmzxXQPXQs9mqejhXoTpDJ30caouMNxJSQkgkcrGtw1KXUKPlu6gN3KnTUkkGhqh6ZkuoPs9Mw/wCJLVjNJWQXFCLU2enxZrM/WDJkudMzKCVFKgx1DqGckPqcz9NGaiOCuxlPwaHhQ5iQokrIJrdgEhxd2SfYbV692clFMoPHKOzOGmJmJE8Zc1UuQSpvGaPRzqX6VEdkwAGQNtGzFXEzZPkEwoUKKEzM/aLglzeHzky1BJAcuQkFA8QJNLVFRUCsfPazf29KD5H4R3b7VuHzpuCJlKZMs55iWLqSkUZvwnmY7PRo4QXe3Xfr+sZcvyNGPo8xRHwMVuJTTN5P7f4gucqhhstAVLWP5T70+vOJrQzGYQ2+vKCAqpP19fWseSCMrsAWfrvt9PHihQ/X1f4wnkbwRKG316QThNSbgN+Rf0iBKXvEqBynqYY4Ed518waQQs1q772FbuDesV7hnBr9H68oI7yv16/XSOUdsMTLNwXBvvQnfz+ETKxDdAKdGoxGxYEerwJJmi1fy60aumvvD+83b/dKxxwBSIcbMclre16Q9Jo31rAUxbk+fyf84cJ7RxoEyywjGZLRmZOYPUM1y5LaBXvGzTMOpD9Azk6gZw/tGL7OzHxCX0So2e6Sn/2PlGsSp/TQfopFY1YI1Ehldsy32kYrlkJr4piqsagSwLfzGMXhi59f8Ro/tCnPNkgE0lm4apWRtWwrGaw5rFWIizTTzLH0/wB/KBZ07mYcxJLbX1+MRzMQ+8LCA1+JawuwffWn+USHbLDABYmAoUUgEgkEgqztmro426bvFxhZYUSl2yuQDq3Mxath0/OAcIKC711BYV3Pm/pFlhWDVADvswqC+1v7fbNlZogiTHhgQCTQ/AlyNLv6q1jPzLAbl/r2i3xk/MHNCQKbC+XrfV7esUoU670eDGjk3sNwEgTylCjlSkknqeY7/hHzi1mY3u1JANEpSFM2j0foSW84rMKnLR7kBxdnAX8W9yd4Mm4QjmUQCXBcauDbyL+QG0PLbpnI6Vosp85K1JqQ4d+pAFNaFLU29YUhKElaSXKzygEnxIYAWuSR0IfQmKqUoctCCAbkMzpIHmM1Sbg0Aao5JBHM7AfiBDFmqLu497tAofyDkjZJxRlIm5QFsQwVRACliSMwAf7zts7RW4WXLKUkywXYgpKyMt8yXVb7urMHNTDcDxF+7CqFfiL0IBJUXuQxNNM5I0Ij4HNZKRmukhixSFEqQx0Z0mrgagu4hUqTO3s9CJcpYPiylLgAliULWWd2Zks9eUl4N4bxYJKEqScgPdlVRQuCVHUEoqd0+go8XivFmYKzO4AYFAykEUZgpYGnhB3iYLBWkJAAUAGZw6mNQBcMpJv6k1ZwtbOXTOkcQkDJLWkkZVFn/AsFRFTqculCG6xuezGIKpQeMIjHhNw6S4d3DBgw3zEhjpcjSNj2QxOaWzM0HpL4tMnm7NHChQo2EDPfaBLJ4diWJDIegdwCCRY0Nn+UfOU5cfSXbTjAw2CnzaghJSkpZwtfIg1sxIMfNKluX/z7xmzdlsfR5MllVAP91gfIX6sfhX5xZYBPiV5De14HnKauwIPziPLwVryRLSzHclq6Hp8PSHE0PnEeJPMzu2rM5Yef5Qirl+vrWCjjHhUS/dAe58mYD9T7QLmiTvLaD6tHQJEqtE5UKkAt1rEA0h6D9fX1SOpeTlk6DWFiC1q1b9PrrDR9GnkNa+kCqnEm9gT7UDe4946Aia/XlEaVvDSqI0K+vr6rHKOF52XAM+pIZCi4LapF3tWNh3BfxhQ0zAH5cw84yPZeW65hdmSBUkDmLkPpRHxjSCUsMcxYbZD51yfPyjTjVRJS2zC9s8UV4gh3Et0Brcpq1T95StdBFKFQ/HTyteY3USo+ZJUfWsQoLx04T4SU6vLo/T0iyQjTq3mKmvmwfyO8B4QfKvs0GplEj1+Zv8/cdYlJlIoKwqH9mNNQ4D7GqfaLEKp0IJvp7HQNbQb1Bwln3P6gVsziCZ8xgEChJAO2gHxIPoIzy7LroZOqhRrV1Bn8L18x+h9KZF0vqXp0p6RYGayNqagaMdvMesVM9bBPl836RWCJyZouBJCw6gSSodOWZnKyKXcpbzfSDJq0kOo8oVVtQSAGpUB/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p7snSgIAasaVjKvwjKogWZkqIFR/UHBBtSgZxaN/hMUFiWHfOARcEBIbwk0oDXcnUtHVuz2HCZQaODcHxikzJQWcqc2UBy4WokhLAUCjmXU/fA0Ed47NqeSIbEqQmXst4UKFFSRh/tgyf9PIVN7v8AeJKQKlZAVyNmDiuYmrZXaOBrP19fVDvH0h297Mft2FErvDLKVhYOXM7BSWIcfi3jg/Fex+JkryFGe7KTans1GvGfJFt2Wg1VAGCnJAKSA4VTzLAVvcfAQFxSYEKS5Au2uwgo8Dn37leulaX8v8UiuxyiSkEaH5mzxPhTH5WhveAl3fc9Qzw4qcNEWGwIJcDSrRZYXh61OpMskCpYE3FPP/ED/gAZMhncu3t9NExpt9bxMvBLAzGWoAmhIPlt5ViZXC5j1lr6cpJo3TrBQWQAfXTT6MTSZdCa66ba1t/iDcFwaYskZSGa4y3rr7e2kFr7OTgHCAaWf5dfhaCpeEGimma9N92P5/LSAEK5VHySPIF//Vov8b2fnBKmQVaU2PTe9OvvFN7NTwlshJOzFi52tQx2nXRy0UKTpExk8pUAPlto3XTa29mjsdiGByCtWzBx0MOR2WxIBHd3O6drmv08daZxNB/ZuWUyQxlnOpSiFZiaco8vBfrBuOxgTKWaILEDJMBcnoQ7bsWZzSHyMAqXKQlSByJSHZ6sHJoxq+8U3HZMyblRKlkq5lEAA8oBSATRqvTpGnpEvJiJiiS+9Ylkp12+qRc4bsNilrylAQNVEghmejFztSLIfZ5iEEMlKkgGrs9qVF39PKFfR1FDJlkEUt69P19ulLBANuj/ADp8CIIxHZqfJSVKl0B0L7gGlQKv7RBKQ5JDsAWHk7/P4xnl/JaOwmQ4c2A+YLpf3PtDlrKjerauPEXezbdPyahCiCACbmldmfpDpPD5qiwQotSxFbAafXwkrZS0gSZQHy9NC3kzimwinni4dwLb0t8DGqxPZ+ecyQg2voRSxN9Q3nSKRPAJ615e6UCXNUlIpepoL/FovBPySk0LBqcBg7ZQB7Zq3Id9NTF1h5xYAblO+YsABS4vT+IR5w7sPiAoF0gZXrzAKLgpIFw1z/F0jSYPsMos7uNhTXfqSYaUGxVNIzU2W+Yv4Uk7smWFMS13L7gOOkCzcIoJdtQRq1wRoQLFjt1aN4r7P1gUdqXDlhoCGZ7eUS4XsGVjKoKUd3Iq4Oh6D2jihJDOcTByXC0qCXUS43AAKWozsS79DqYIxskqRlDqzKDEi1CrIoks79bC9K7rF/ZsogtmSSDUWDgizNrFRM7CTpaClJcAkgMRmJAczDrUAt0axMDhIFNGWwuEdBd2Jy2rfMSACam2jZRo8F4jhpRM7xYOXmIQU3WpVWUAOXOo7UUrUtF3w2QoSO7Xh5yVBRYlYRQMAS4zZg1GoGo8F4XgxysxYpY1VbZwbGr+dX1T3/R32/ZluFhRmSUFRYZWJrYFTUNHYg6UADsI712OWe6rHMpfZhOZKshd7adH3b/cdW7M4cplDMI0Q6Izey6hQoUOIeEQBjeComXAhQoAAB2RlbRXY7sFLWfCk0aoBpdvJ4UKAAWT9nyU0AAGwAA+EFYbsKlJ0baFCgAKV2Llw2X2KQLwoUAEsvsdLBeDh2elfhEKFABGezEraPB2XlNaFCgAdJ7Myk6R6ezUr8IhQoAI5nZaURaAD2JRmfSFCgAPldlpQFoL/wCiy2bKI9hQAQTOzkojwiKCd2ARm5EpSDsAPkIUKAD1HYNINKbwXL7EohQoADU9lZTM0RzeyEs6QoUABWG7Oy0hmgyXw5CbJEKFABMcOnaEnDpFgI8hQAPKBtESsGk3Aj2FABX4ns5LWXIiaTwSWkeEQoUAEo4XL/CIJQgCghQoAHQoUKAD/9k="/>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49" name="Straight Connector 48"/>
          <p:cNvCxnSpPr/>
          <p:nvPr/>
        </p:nvCxnSpPr>
        <p:spPr>
          <a:xfrm rot="5400000">
            <a:off x="3414697" y="3683172"/>
            <a:ext cx="5359435" cy="3177"/>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048722" y="5905518"/>
            <a:ext cx="9877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primal</a:t>
            </a:r>
            <a:endParaRPr kumimoji="0" lang="en-GB" sz="2400" b="0" i="0" u="none" strike="noStrike" kern="0" cap="none" spc="0" normalizeH="0" baseline="0" noProof="0" dirty="0">
              <a:ln>
                <a:noFill/>
              </a:ln>
              <a:solidFill>
                <a:prstClr val="white"/>
              </a:solidFill>
              <a:effectLst/>
              <a:uLnTx/>
              <a:uFillTx/>
            </a:endParaRPr>
          </a:p>
        </p:txBody>
      </p:sp>
      <p:sp>
        <p:nvSpPr>
          <p:cNvPr id="64" name="TextBox 63"/>
          <p:cNvSpPr txBox="1"/>
          <p:nvPr/>
        </p:nvSpPr>
        <p:spPr>
          <a:xfrm>
            <a:off x="6191251" y="5905518"/>
            <a:ext cx="1084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a:t>
            </a:r>
            <a:endParaRPr kumimoji="0" lang="en-GB" sz="2400" b="0" i="0" u="none" strike="noStrike" kern="0" cap="none" spc="0" normalizeH="0" baseline="0" noProof="0" dirty="0">
              <a:ln>
                <a:noFill/>
              </a:ln>
              <a:solidFill>
                <a:prstClr val="white"/>
              </a:solidFill>
              <a:effectLst/>
              <a:uLnTx/>
              <a:uFillTx/>
            </a:endParaRPr>
          </a:p>
        </p:txBody>
      </p:sp>
      <p:sp>
        <p:nvSpPr>
          <p:cNvPr id="80" name="Down Arrow 79"/>
          <p:cNvSpPr/>
          <p:nvPr/>
        </p:nvSpPr>
        <p:spPr>
          <a:xfrm>
            <a:off x="9096396" y="1809739"/>
            <a:ext cx="476253" cy="476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3" name="TextBox 102"/>
          <p:cNvSpPr txBox="1"/>
          <p:nvPr/>
        </p:nvSpPr>
        <p:spPr>
          <a:xfrm>
            <a:off x="9143018" y="4970817"/>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pic>
        <p:nvPicPr>
          <p:cNvPr id="24596" name="Picture 20"/>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rot="16200000">
            <a:off x="5714998" y="857232"/>
            <a:ext cx="762005" cy="762005"/>
          </a:xfrm>
          <a:prstGeom prst="rect">
            <a:avLst/>
          </a:prstGeom>
          <a:noFill/>
          <a:ln w="9525">
            <a:noFill/>
            <a:miter lim="800000"/>
            <a:headEnd/>
            <a:tailEnd/>
          </a:ln>
          <a:effectLst/>
        </p:spPr>
      </p:pic>
      <p:grpSp>
        <p:nvGrpSpPr>
          <p:cNvPr id="18" name="Group 146"/>
          <p:cNvGrpSpPr/>
          <p:nvPr/>
        </p:nvGrpSpPr>
        <p:grpSpPr>
          <a:xfrm>
            <a:off x="7905763" y="5386925"/>
            <a:ext cx="2857520" cy="613844"/>
            <a:chOff x="2786050" y="3071817"/>
            <a:chExt cx="5260318" cy="1130006"/>
          </a:xfrm>
        </p:grpSpPr>
        <p:grpSp>
          <p:nvGrpSpPr>
            <p:cNvPr id="23" name="Group 136"/>
            <p:cNvGrpSpPr/>
            <p:nvPr/>
          </p:nvGrpSpPr>
          <p:grpSpPr>
            <a:xfrm>
              <a:off x="2786050" y="3071817"/>
              <a:ext cx="5260318" cy="1001110"/>
              <a:chOff x="1285852" y="3261522"/>
              <a:chExt cx="6281781" cy="1239053"/>
            </a:xfrm>
          </p:grpSpPr>
          <p:cxnSp>
            <p:nvCxnSpPr>
              <p:cNvPr id="115" name="Straight Arrow Connector 11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19" name="Straight Connector 118"/>
            <p:cNvCxnSpPr/>
            <p:nvPr/>
          </p:nvCxnSpPr>
          <p:spPr>
            <a:xfrm>
              <a:off x="2786050" y="35004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786050" y="3851135"/>
              <a:ext cx="5260318" cy="350688"/>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8" name="Group 133"/>
          <p:cNvGrpSpPr/>
          <p:nvPr/>
        </p:nvGrpSpPr>
        <p:grpSpPr>
          <a:xfrm>
            <a:off x="7905763" y="2381243"/>
            <a:ext cx="2857520" cy="659712"/>
            <a:chOff x="2938450" y="3224217"/>
            <a:chExt cx="5260318" cy="1214445"/>
          </a:xfrm>
        </p:grpSpPr>
        <p:grpSp>
          <p:nvGrpSpPr>
            <p:cNvPr id="33" name="Group 136"/>
            <p:cNvGrpSpPr/>
            <p:nvPr/>
          </p:nvGrpSpPr>
          <p:grpSpPr>
            <a:xfrm>
              <a:off x="2938450" y="3224217"/>
              <a:ext cx="5260318" cy="1001110"/>
              <a:chOff x="1285852" y="3261522"/>
              <a:chExt cx="6281781" cy="1239053"/>
            </a:xfrm>
          </p:grpSpPr>
          <p:cxnSp>
            <p:nvCxnSpPr>
              <p:cNvPr id="129" name="Straight Arrow Connector 12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32" name="Straight Connector 13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3009888" y="3867158"/>
              <a:ext cx="5143536" cy="5715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1" name="Group 143"/>
          <p:cNvGrpSpPr/>
          <p:nvPr/>
        </p:nvGrpSpPr>
        <p:grpSpPr>
          <a:xfrm>
            <a:off x="7905763" y="3351386"/>
            <a:ext cx="2857520" cy="934871"/>
            <a:chOff x="2938450" y="3224217"/>
            <a:chExt cx="5260318" cy="1720973"/>
          </a:xfrm>
        </p:grpSpPr>
        <p:grpSp>
          <p:nvGrpSpPr>
            <p:cNvPr id="42" name="Group 136"/>
            <p:cNvGrpSpPr/>
            <p:nvPr/>
          </p:nvGrpSpPr>
          <p:grpSpPr>
            <a:xfrm>
              <a:off x="2938450" y="3224217"/>
              <a:ext cx="5260318" cy="1001110"/>
              <a:chOff x="1285852" y="3261522"/>
              <a:chExt cx="6281781" cy="1239053"/>
            </a:xfrm>
          </p:grpSpPr>
          <p:cxnSp>
            <p:nvCxnSpPr>
              <p:cNvPr id="139" name="Straight Arrow Connector 13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42" name="Straight Connector 141"/>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938450" y="3367095"/>
              <a:ext cx="5260318" cy="157809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3" name="Group 147"/>
          <p:cNvGrpSpPr/>
          <p:nvPr/>
        </p:nvGrpSpPr>
        <p:grpSpPr>
          <a:xfrm>
            <a:off x="7905764" y="4286256"/>
            <a:ext cx="2858089" cy="1047757"/>
            <a:chOff x="2938450" y="3191755"/>
            <a:chExt cx="5261367" cy="1928784"/>
          </a:xfrm>
        </p:grpSpPr>
        <p:grpSp>
          <p:nvGrpSpPr>
            <p:cNvPr id="44" name="Group 136"/>
            <p:cNvGrpSpPr/>
            <p:nvPr/>
          </p:nvGrpSpPr>
          <p:grpSpPr>
            <a:xfrm>
              <a:off x="2938627" y="3224217"/>
              <a:ext cx="5261190" cy="1001110"/>
              <a:chOff x="1285852" y="3261522"/>
              <a:chExt cx="6281781" cy="1239053"/>
            </a:xfrm>
          </p:grpSpPr>
          <p:cxnSp>
            <p:nvCxnSpPr>
              <p:cNvPr id="152" name="Straight Arrow Connector 15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50" name="Straight Connector 149"/>
            <p:cNvCxnSpPr/>
            <p:nvPr/>
          </p:nvCxnSpPr>
          <p:spPr>
            <a:xfrm>
              <a:off x="2938450" y="3652844"/>
              <a:ext cx="5214974"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2938450" y="3191755"/>
              <a:ext cx="5084975" cy="192878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9144022" y="2952748"/>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sp>
        <p:nvSpPr>
          <p:cNvPr id="108" name="Rectangle 107"/>
          <p:cNvSpPr/>
          <p:nvPr/>
        </p:nvSpPr>
        <p:spPr>
          <a:xfrm>
            <a:off x="7810512" y="1047733"/>
            <a:ext cx="2952771" cy="666755"/>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7" name="TextBox 106"/>
          <p:cNvSpPr txBox="1"/>
          <p:nvPr/>
        </p:nvSpPr>
        <p:spPr>
          <a:xfrm>
            <a:off x="9144022" y="3930102"/>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a:t>
            </a:r>
            <a:endParaRPr kumimoji="0" lang="en-GB" sz="2400" b="0" i="0" u="none" strike="noStrike" kern="0" cap="none" spc="0" normalizeH="0" baseline="0" noProof="0" dirty="0">
              <a:ln>
                <a:noFill/>
              </a:ln>
              <a:solidFill>
                <a:prstClr val="white"/>
              </a:solidFill>
              <a:effectLst/>
              <a:uLnTx/>
              <a:uFillTx/>
            </a:endParaRPr>
          </a:p>
        </p:txBody>
      </p:sp>
      <p:grpSp>
        <p:nvGrpSpPr>
          <p:cNvPr id="45" name="Group 96"/>
          <p:cNvGrpSpPr/>
          <p:nvPr/>
        </p:nvGrpSpPr>
        <p:grpSpPr>
          <a:xfrm>
            <a:off x="7977072" y="1047733"/>
            <a:ext cx="2595709" cy="617499"/>
            <a:chOff x="1290615" y="2000246"/>
            <a:chExt cx="6281781" cy="1785950"/>
          </a:xfrm>
        </p:grpSpPr>
        <p:grpSp>
          <p:nvGrpSpPr>
            <p:cNvPr id="46" name="Group 136"/>
            <p:cNvGrpSpPr/>
            <p:nvPr/>
          </p:nvGrpSpPr>
          <p:grpSpPr>
            <a:xfrm>
              <a:off x="1290615" y="2000247"/>
              <a:ext cx="6281781" cy="1428760"/>
              <a:chOff x="1285852" y="3261522"/>
              <a:chExt cx="6281781" cy="1239053"/>
            </a:xfrm>
          </p:grpSpPr>
          <p:cxnSp>
            <p:nvCxnSpPr>
              <p:cNvPr id="123" name="Straight Arrow Connector 122"/>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7" name="Group 12"/>
            <p:cNvGrpSpPr/>
            <p:nvPr/>
          </p:nvGrpSpPr>
          <p:grpSpPr>
            <a:xfrm>
              <a:off x="1576367" y="2000246"/>
              <a:ext cx="5715040" cy="1342921"/>
              <a:chOff x="1576367" y="1931559"/>
              <a:chExt cx="5715040" cy="982980"/>
            </a:xfrm>
          </p:grpSpPr>
          <p:grpSp>
            <p:nvGrpSpPr>
              <p:cNvPr id="48" name="Group 98"/>
              <p:cNvGrpSpPr/>
              <p:nvPr/>
            </p:nvGrpSpPr>
            <p:grpSpPr>
              <a:xfrm>
                <a:off x="1576367" y="1931559"/>
                <a:ext cx="5715040" cy="982980"/>
                <a:chOff x="1571604" y="3160406"/>
                <a:chExt cx="5715040" cy="982980"/>
              </a:xfrm>
            </p:grpSpPr>
            <p:sp>
              <p:nvSpPr>
                <p:cNvPr id="121" name="Freeform 120"/>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22" name="Freeform 121"/>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20" name="Straight Connector 119"/>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5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13" name="Freeform 1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14" name="Freeform 1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127" name="TextBox 126"/>
          <p:cNvSpPr txBox="1"/>
          <p:nvPr/>
        </p:nvSpPr>
        <p:spPr>
          <a:xfrm>
            <a:off x="4952993" y="1333486"/>
            <a:ext cx="23865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Fourier transform</a:t>
            </a:r>
            <a:endParaRPr kumimoji="0" lang="en-GB" sz="2400" b="0" i="0" u="none" strike="noStrike" kern="0" cap="none" spc="0" normalizeH="0" baseline="0" noProof="0" dirty="0">
              <a:ln>
                <a:noFill/>
              </a:ln>
              <a:solidFill>
                <a:prstClr val="white"/>
              </a:solidFill>
              <a:effectLst/>
              <a:uLnTx/>
              <a:uFillTx/>
            </a:endParaRPr>
          </a:p>
        </p:txBody>
      </p:sp>
      <p:sp>
        <p:nvSpPr>
          <p:cNvPr id="89" name="Rectangle 88"/>
          <p:cNvSpPr/>
          <p:nvPr/>
        </p:nvSpPr>
        <p:spPr>
          <a:xfrm flipV="1">
            <a:off x="10027800" y="328867"/>
            <a:ext cx="909780" cy="1862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68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61963" y="52053"/>
            <a:ext cx="10560125" cy="825500"/>
          </a:xfrm>
        </p:spPr>
        <p:txBody>
          <a:bodyPr>
            <a:normAutofit/>
          </a:bodyPr>
          <a:lstStyle/>
          <a:p>
            <a:pPr algn="ctr"/>
            <a:r>
              <a:rPr lang="en-US" dirty="0"/>
              <a:t>sample contributions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cxnSp>
        <p:nvCxnSpPr>
          <p:cNvPr id="49" name="Straight Arrow Connector 48"/>
          <p:cNvCxnSpPr/>
          <p:nvPr/>
        </p:nvCxnSpPr>
        <p:spPr>
          <a:xfrm rot="5400000" flipH="1" flipV="1">
            <a:off x="1424803" y="2088067"/>
            <a:ext cx="771311" cy="147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810795" y="2473966"/>
            <a:ext cx="2705631" cy="495"/>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860175" y="2466567"/>
            <a:ext cx="2534019" cy="10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167466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1954744"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2335747"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2430998"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002502" y="1950468"/>
            <a:ext cx="1047757" cy="42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64310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2" name="Group 57"/>
          <p:cNvGrpSpPr/>
          <p:nvPr/>
        </p:nvGrpSpPr>
        <p:grpSpPr>
          <a:xfrm>
            <a:off x="4952992" y="3047997"/>
            <a:ext cx="4476781" cy="2952771"/>
            <a:chOff x="3714744" y="2143122"/>
            <a:chExt cx="3357586" cy="2214578"/>
          </a:xfrm>
        </p:grpSpPr>
        <p:grpSp>
          <p:nvGrpSpPr>
            <p:cNvPr id="3" name="Group 74"/>
            <p:cNvGrpSpPr/>
            <p:nvPr/>
          </p:nvGrpSpPr>
          <p:grpSpPr>
            <a:xfrm>
              <a:off x="3714744" y="3211600"/>
              <a:ext cx="3357586" cy="726"/>
              <a:chOff x="2500442" y="3134347"/>
              <a:chExt cx="4332758" cy="528"/>
            </a:xfrm>
          </p:grpSpPr>
          <p:cxnSp>
            <p:nvCxnSpPr>
              <p:cNvPr id="63" name="Straight Arrow Connector 62"/>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76"/>
            <p:cNvGrpSpPr/>
            <p:nvPr/>
          </p:nvGrpSpPr>
          <p:grpSpPr>
            <a:xfrm>
              <a:off x="5396923" y="2143122"/>
              <a:ext cx="425" cy="2214578"/>
              <a:chOff x="5396923" y="2143122"/>
              <a:chExt cx="425" cy="2214578"/>
            </a:xfrm>
          </p:grpSpPr>
          <p:cxnSp>
            <p:nvCxnSpPr>
              <p:cNvPr id="61" name="Straight Arrow Connector 60"/>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65" name="Oval 64"/>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6" name="TextBox 65"/>
          <p:cNvSpPr txBox="1"/>
          <p:nvPr/>
        </p:nvSpPr>
        <p:spPr>
          <a:xfrm>
            <a:off x="8709577" y="4025353"/>
            <a:ext cx="7178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Real</a:t>
            </a:r>
            <a:endParaRPr kumimoji="0" lang="en-GB" sz="2400" b="0" i="0" u="none" strike="noStrike" kern="0" cap="none" spc="0" normalizeH="0" baseline="0" noProof="0" dirty="0">
              <a:ln>
                <a:noFill/>
              </a:ln>
              <a:solidFill>
                <a:prstClr val="white"/>
              </a:solidFill>
              <a:effectLst/>
              <a:uLnTx/>
              <a:uFillTx/>
            </a:endParaRPr>
          </a:p>
        </p:txBody>
      </p:sp>
      <p:sp>
        <p:nvSpPr>
          <p:cNvPr id="67" name="TextBox 66"/>
          <p:cNvSpPr txBox="1"/>
          <p:nvPr/>
        </p:nvSpPr>
        <p:spPr>
          <a:xfrm>
            <a:off x="7185566" y="2857497"/>
            <a:ext cx="14268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Imaginary</a:t>
            </a:r>
            <a:endParaRPr kumimoji="0" lang="en-GB" sz="2400" b="0" i="0" u="none" strike="noStrike" kern="0" cap="none" spc="0" normalizeH="0" baseline="0" noProof="0" dirty="0">
              <a:ln>
                <a:noFill/>
              </a:ln>
              <a:solidFill>
                <a:prstClr val="white"/>
              </a:solidFill>
              <a:effectLst/>
              <a:uLnTx/>
              <a:uFillTx/>
            </a:endParaRPr>
          </a:p>
        </p:txBody>
      </p:sp>
      <p:sp>
        <p:nvSpPr>
          <p:cNvPr id="68" name="TextBox 67"/>
          <p:cNvSpPr txBox="1"/>
          <p:nvPr/>
        </p:nvSpPr>
        <p:spPr>
          <a:xfrm>
            <a:off x="8096264" y="5715017"/>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69" name="Oval 68"/>
          <p:cNvSpPr/>
          <p:nvPr/>
        </p:nvSpPr>
        <p:spPr>
          <a:xfrm>
            <a:off x="6061413" y="3567621"/>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74" name="TextBox 73"/>
          <p:cNvSpPr txBox="1"/>
          <p:nvPr/>
        </p:nvSpPr>
        <p:spPr>
          <a:xfrm>
            <a:off x="199607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75" name="TextBox 74"/>
          <p:cNvSpPr txBox="1"/>
          <p:nvPr/>
        </p:nvSpPr>
        <p:spPr>
          <a:xfrm>
            <a:off x="2281827"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76" name="TextBox 75"/>
          <p:cNvSpPr txBox="1"/>
          <p:nvPr/>
        </p:nvSpPr>
        <p:spPr>
          <a:xfrm>
            <a:off x="2571725"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77" name="TextBox 76"/>
          <p:cNvSpPr txBox="1"/>
          <p:nvPr/>
        </p:nvSpPr>
        <p:spPr>
          <a:xfrm>
            <a:off x="28533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78" name="TextBox 77"/>
          <p:cNvSpPr txBox="1"/>
          <p:nvPr/>
        </p:nvSpPr>
        <p:spPr>
          <a:xfrm>
            <a:off x="3333731" y="1072582"/>
            <a:ext cx="340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5</a:t>
            </a:r>
            <a:endParaRPr kumimoji="0" lang="en-GB" sz="2400" b="0" i="0" u="none" strike="noStrike" kern="0" cap="none" spc="0" normalizeH="0" baseline="0" noProof="0" dirty="0">
              <a:ln>
                <a:noFill/>
              </a:ln>
              <a:solidFill>
                <a:prstClr val="white"/>
              </a:solidFill>
              <a:effectLst/>
              <a:uLnTx/>
              <a:uFillTx/>
            </a:endParaRPr>
          </a:p>
        </p:txBody>
      </p:sp>
      <p:sp>
        <p:nvSpPr>
          <p:cNvPr id="80" name="TextBox 79"/>
          <p:cNvSpPr txBox="1"/>
          <p:nvPr/>
        </p:nvSpPr>
        <p:spPr>
          <a:xfrm>
            <a:off x="6096000" y="2285993"/>
            <a:ext cx="273940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At a given frequency</a:t>
            </a:r>
            <a:endParaRPr kumimoji="0" lang="en-GB" sz="2400" b="0" i="0" u="none" strike="noStrike" kern="0" cap="none" spc="0" normalizeH="0" baseline="0" noProof="0" dirty="0">
              <a:ln>
                <a:noFill/>
              </a:ln>
              <a:solidFill>
                <a:prstClr val="white"/>
              </a:solidFill>
              <a:effectLst/>
              <a:uLnTx/>
              <a:uFillTx/>
            </a:endParaRPr>
          </a:p>
        </p:txBody>
      </p:sp>
      <p:sp>
        <p:nvSpPr>
          <p:cNvPr id="81" name="Oval 80"/>
          <p:cNvSpPr/>
          <p:nvPr/>
        </p:nvSpPr>
        <p:spPr>
          <a:xfrm>
            <a:off x="6667504" y="3238499"/>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3</a:t>
            </a:r>
            <a:endParaRPr kumimoji="0" lang="en-GB" sz="2400" b="0" i="0" u="none" strike="noStrike" kern="0" cap="none" spc="0" normalizeH="0" baseline="0" noProof="0" dirty="0">
              <a:ln>
                <a:noFill/>
              </a:ln>
              <a:solidFill>
                <a:prstClr val="white"/>
              </a:solidFill>
              <a:effectLst/>
              <a:uLnTx/>
              <a:uFillTx/>
            </a:endParaRPr>
          </a:p>
        </p:txBody>
      </p:sp>
      <p:sp>
        <p:nvSpPr>
          <p:cNvPr id="82" name="Oval 81"/>
          <p:cNvSpPr/>
          <p:nvPr/>
        </p:nvSpPr>
        <p:spPr>
          <a:xfrm>
            <a:off x="6286501" y="5143512"/>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2</a:t>
            </a:r>
            <a:endParaRPr kumimoji="0" lang="en-GB" sz="2400" b="0" i="0" u="none" strike="noStrike" kern="0" cap="none" spc="0" normalizeH="0" baseline="0" noProof="0" dirty="0">
              <a:ln>
                <a:noFill/>
              </a:ln>
              <a:solidFill>
                <a:prstClr val="white"/>
              </a:solidFill>
              <a:effectLst/>
              <a:uLnTx/>
              <a:uFillTx/>
            </a:endParaRPr>
          </a:p>
        </p:txBody>
      </p:sp>
      <p:sp>
        <p:nvSpPr>
          <p:cNvPr id="83" name="Oval 82"/>
          <p:cNvSpPr/>
          <p:nvPr/>
        </p:nvSpPr>
        <p:spPr>
          <a:xfrm>
            <a:off x="8001013" y="4572008"/>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4</a:t>
            </a:r>
            <a:endParaRPr kumimoji="0" lang="en-GB" sz="2400" b="0" i="0" u="none" strike="noStrike" kern="0" cap="none" spc="0" normalizeH="0" baseline="0" noProof="0" dirty="0">
              <a:ln>
                <a:noFill/>
              </a:ln>
              <a:solidFill>
                <a:prstClr val="white"/>
              </a:solidFill>
              <a:effectLst/>
              <a:uLnTx/>
              <a:uFillTx/>
            </a:endParaRPr>
          </a:p>
        </p:txBody>
      </p:sp>
      <p:sp>
        <p:nvSpPr>
          <p:cNvPr id="84" name="Oval 83"/>
          <p:cNvSpPr/>
          <p:nvPr/>
        </p:nvSpPr>
        <p:spPr>
          <a:xfrm>
            <a:off x="5810248" y="4095755"/>
            <a:ext cx="432883" cy="43288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1</a:t>
            </a:r>
            <a:endParaRPr kumimoji="0" lang="en-GB" sz="2400" b="0" i="0" u="none" strike="noStrike" kern="0" cap="none" spc="0" normalizeH="0" baseline="0" noProof="0" dirty="0">
              <a:ln>
                <a:noFill/>
              </a:ln>
              <a:solidFill>
                <a:prstClr val="white"/>
              </a:solidFill>
              <a:effectLst/>
              <a:uLnTx/>
              <a:uFillTx/>
            </a:endParaRPr>
          </a:p>
        </p:txBody>
      </p:sp>
      <p:sp>
        <p:nvSpPr>
          <p:cNvPr id="97" name="TextBox 96"/>
          <p:cNvSpPr txBox="1"/>
          <p:nvPr/>
        </p:nvSpPr>
        <p:spPr>
          <a:xfrm>
            <a:off x="855981" y="2666996"/>
            <a:ext cx="242085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function</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70886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2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0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2000"/>
                                        <p:tgtEl>
                                          <p:spTgt spid="84"/>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2000"/>
                                        <p:tgtEl>
                                          <p:spTgt spid="75"/>
                                        </p:tgtEl>
                                      </p:cBhvr>
                                    </p:animEffect>
                                  </p:childTnLst>
                                </p:cTn>
                              </p:par>
                              <p:par>
                                <p:cTn id="18" presetID="10"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2000"/>
                                        <p:tgtEl>
                                          <p:spTgt spid="5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2000"/>
                                        <p:tgtEl>
                                          <p:spTgt spid="82"/>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000"/>
                                        <p:tgtEl>
                                          <p:spTgt spid="76"/>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20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2000"/>
                                        <p:tgtEl>
                                          <p:spTgt spid="81"/>
                                        </p:tgtEl>
                                      </p:cBhvr>
                                    </p:animEffect>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2000"/>
                                        <p:tgtEl>
                                          <p:spTgt spid="77"/>
                                        </p:tgtEl>
                                      </p:cBhvr>
                                    </p:animEffect>
                                  </p:childTnLst>
                                </p:cTn>
                              </p:par>
                              <p:par>
                                <p:cTn id="38" presetID="10"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20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2000"/>
                                        <p:tgtEl>
                                          <p:spTgt spid="83"/>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2000"/>
                                        <p:tgtEl>
                                          <p:spTgt spid="78"/>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2000"/>
                                        <p:tgtEl>
                                          <p:spTgt spid="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2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5" grpId="0"/>
      <p:bldP spid="76" grpId="0"/>
      <p:bldP spid="77" grpId="0"/>
      <p:bldP spid="78" grpId="0"/>
      <p:bldP spid="81" grpId="0" animBg="1"/>
      <p:bldP spid="82" grpId="0" animBg="1"/>
      <p:bldP spid="8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grpSp>
        <p:nvGrpSpPr>
          <p:cNvPr id="2" name="Group 96"/>
          <p:cNvGrpSpPr/>
          <p:nvPr/>
        </p:nvGrpSpPr>
        <p:grpSpPr>
          <a:xfrm>
            <a:off x="761963" y="1523987"/>
            <a:ext cx="5108744" cy="1215331"/>
            <a:chOff x="1290615" y="2000246"/>
            <a:chExt cx="6281781" cy="1785950"/>
          </a:xfrm>
        </p:grpSpPr>
        <p:grpSp>
          <p:nvGrpSpPr>
            <p:cNvPr id="3" name="Group 136"/>
            <p:cNvGrpSpPr/>
            <p:nvPr/>
          </p:nvGrpSpPr>
          <p:grpSpPr>
            <a:xfrm>
              <a:off x="1290615" y="2000247"/>
              <a:ext cx="6281781" cy="1428760"/>
              <a:chOff x="1285852" y="3261522"/>
              <a:chExt cx="6281781" cy="1239053"/>
            </a:xfrm>
          </p:grpSpPr>
          <p:cxnSp>
            <p:nvCxnSpPr>
              <p:cNvPr id="19" name="Straight Arrow Connector 18"/>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4" name="Group 12"/>
            <p:cNvGrpSpPr/>
            <p:nvPr/>
          </p:nvGrpSpPr>
          <p:grpSpPr>
            <a:xfrm>
              <a:off x="1576367" y="2000246"/>
              <a:ext cx="5715040" cy="1342921"/>
              <a:chOff x="1576367" y="1931559"/>
              <a:chExt cx="5715040" cy="982980"/>
            </a:xfrm>
          </p:grpSpPr>
          <p:grpSp>
            <p:nvGrpSpPr>
              <p:cNvPr id="8" name="Group 98"/>
              <p:cNvGrpSpPr/>
              <p:nvPr/>
            </p:nvGrpSpPr>
            <p:grpSpPr>
              <a:xfrm>
                <a:off x="1576367" y="1931559"/>
                <a:ext cx="5715040" cy="982980"/>
                <a:chOff x="1571604" y="3160406"/>
                <a:chExt cx="5715040" cy="982980"/>
              </a:xfrm>
            </p:grpSpPr>
            <p:sp>
              <p:nvSpPr>
                <p:cNvPr id="17" name="Freeform 16"/>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18" name="Freeform 17"/>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16" name="Straight Connector 15"/>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9"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3" name="Freeform 12"/>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14" name="Freeform 13"/>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sp>
        <p:nvSpPr>
          <p:cNvPr id="86" name="TextBox 85"/>
          <p:cNvSpPr txBox="1"/>
          <p:nvPr/>
        </p:nvSpPr>
        <p:spPr>
          <a:xfrm>
            <a:off x="862044" y="1028734"/>
            <a:ext cx="2558714"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0" name="Group 57"/>
          <p:cNvGrpSpPr/>
          <p:nvPr/>
        </p:nvGrpSpPr>
        <p:grpSpPr>
          <a:xfrm>
            <a:off x="4952992" y="3047997"/>
            <a:ext cx="4476781" cy="2952771"/>
            <a:chOff x="3714744" y="2143122"/>
            <a:chExt cx="3357586" cy="2214578"/>
          </a:xfrm>
        </p:grpSpPr>
        <p:grpSp>
          <p:nvGrpSpPr>
            <p:cNvPr id="11"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2"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97" name="TextBox 96"/>
          <p:cNvSpPr txBox="1"/>
          <p:nvPr/>
        </p:nvSpPr>
        <p:spPr>
          <a:xfrm>
            <a:off x="8286765" y="2310841"/>
            <a:ext cx="2034660"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Complex plane</a:t>
            </a:r>
            <a:endParaRPr kumimoji="0" lang="en-GB" sz="2400" b="0" i="0" u="none" strike="noStrike" kern="0" cap="none" spc="0" normalizeH="0" baseline="0" noProof="0" dirty="0">
              <a:ln>
                <a:noFill/>
              </a:ln>
              <a:solidFill>
                <a:prstClr val="white"/>
              </a:solidFill>
              <a:effectLst/>
              <a:uLnTx/>
              <a:uFillTx/>
            </a:endParaRPr>
          </a:p>
        </p:txBody>
      </p:sp>
      <p:sp>
        <p:nvSpPr>
          <p:cNvPr id="98" name="Oval 97"/>
          <p:cNvSpPr/>
          <p:nvPr/>
        </p:nvSpPr>
        <p:spPr>
          <a:xfrm>
            <a:off x="6113293" y="3619501"/>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5</a:t>
            </a:r>
            <a:endParaRPr kumimoji="0" lang="en-GB" sz="2400" b="0" i="0" u="none" strike="noStrike" kern="0" cap="none" spc="0" normalizeH="0" baseline="0" noProof="0" dirty="0">
              <a:ln>
                <a:noFill/>
              </a:ln>
              <a:solidFill>
                <a:prstClr val="black"/>
              </a:solidFill>
              <a:effectLst/>
              <a:uLnTx/>
              <a:uFillTx/>
            </a:endParaRPr>
          </a:p>
        </p:txBody>
      </p:sp>
      <p:sp>
        <p:nvSpPr>
          <p:cNvPr id="99" name="Oval 98"/>
          <p:cNvSpPr/>
          <p:nvPr/>
        </p:nvSpPr>
        <p:spPr>
          <a:xfrm>
            <a:off x="6719384" y="322985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3</a:t>
            </a:r>
            <a:endParaRPr kumimoji="0" lang="en-GB" sz="2400" b="0" i="0" u="none" strike="noStrike" kern="0" cap="none" spc="0" normalizeH="0" baseline="0" noProof="0" dirty="0">
              <a:ln>
                <a:noFill/>
              </a:ln>
              <a:solidFill>
                <a:prstClr val="black"/>
              </a:solidFill>
              <a:effectLst/>
              <a:uLnTx/>
              <a:uFillTx/>
            </a:endParaRPr>
          </a:p>
        </p:txBody>
      </p:sp>
      <p:sp>
        <p:nvSpPr>
          <p:cNvPr id="100" name="Oval 99"/>
          <p:cNvSpPr/>
          <p:nvPr/>
        </p:nvSpPr>
        <p:spPr>
          <a:xfrm>
            <a:off x="6338381" y="5195392"/>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2</a:t>
            </a:r>
            <a:endParaRPr kumimoji="0" lang="en-GB" sz="2400" b="0" i="0" u="none" strike="noStrike" kern="0" cap="none" spc="0" normalizeH="0" baseline="0" noProof="0" dirty="0">
              <a:ln>
                <a:noFill/>
              </a:ln>
              <a:solidFill>
                <a:prstClr val="black"/>
              </a:solidFill>
              <a:effectLst/>
              <a:uLnTx/>
              <a:uFillTx/>
            </a:endParaRPr>
          </a:p>
        </p:txBody>
      </p:sp>
      <p:sp>
        <p:nvSpPr>
          <p:cNvPr id="101" name="Oval 100"/>
          <p:cNvSpPr/>
          <p:nvPr/>
        </p:nvSpPr>
        <p:spPr>
          <a:xfrm>
            <a:off x="8096127" y="4623888"/>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4</a:t>
            </a:r>
            <a:endParaRPr kumimoji="0" lang="en-GB" sz="2400" b="0" i="0" u="none" strike="noStrike" kern="0" cap="none" spc="0" normalizeH="0" baseline="0" noProof="0" dirty="0">
              <a:ln>
                <a:noFill/>
              </a:ln>
              <a:solidFill>
                <a:prstClr val="black"/>
              </a:solidFill>
              <a:effectLst/>
              <a:uLnTx/>
              <a:uFillTx/>
            </a:endParaRPr>
          </a:p>
        </p:txBody>
      </p:sp>
      <p:sp>
        <p:nvSpPr>
          <p:cNvPr id="102" name="Oval 101"/>
          <p:cNvSpPr/>
          <p:nvPr/>
        </p:nvSpPr>
        <p:spPr>
          <a:xfrm>
            <a:off x="5862128" y="4147635"/>
            <a:ext cx="329123" cy="32912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1</a:t>
            </a:r>
            <a:endParaRPr kumimoji="0" lang="en-GB" sz="2400" b="0" i="0" u="none" strike="noStrike" kern="0" cap="none" spc="0" normalizeH="0" baseline="0" noProof="0" dirty="0">
              <a:ln>
                <a:noFill/>
              </a:ln>
              <a:solidFill>
                <a:prstClr val="black"/>
              </a:solidFill>
              <a:effectLst/>
              <a:uLnTx/>
              <a:uFillTx/>
            </a:endParaRPr>
          </a:p>
        </p:txBody>
      </p:sp>
      <p:sp>
        <p:nvSpPr>
          <p:cNvPr id="103" name="Oval 102"/>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104" name="TextBox 103"/>
          <p:cNvSpPr txBox="1"/>
          <p:nvPr/>
        </p:nvSpPr>
        <p:spPr>
          <a:xfrm>
            <a:off x="6667505" y="3549100"/>
            <a:ext cx="122681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cxnSp>
        <p:nvCxnSpPr>
          <p:cNvPr id="105" name="Straight Arrow Connector 104"/>
          <p:cNvCxnSpPr/>
          <p:nvPr/>
        </p:nvCxnSpPr>
        <p:spPr>
          <a:xfrm rot="16200000" flipV="1">
            <a:off x="6832069" y="4095758"/>
            <a:ext cx="381000" cy="380999"/>
          </a:xfrm>
          <a:prstGeom prst="straightConnector1">
            <a:avLst/>
          </a:prstGeom>
          <a:ln w="38100">
            <a:solidFill>
              <a:srgbClr val="FFFF00"/>
            </a:solidFill>
            <a:headEnd type="triangle" w="med" len="med"/>
            <a:tailEnd type="triangle"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06" name="Arc 105"/>
          <p:cNvSpPr/>
          <p:nvPr/>
        </p:nvSpPr>
        <p:spPr>
          <a:xfrm>
            <a:off x="6710875" y="4043875"/>
            <a:ext cx="952507" cy="857256"/>
          </a:xfrm>
          <a:prstGeom prst="arc">
            <a:avLst>
              <a:gd name="adj1" fmla="val 283068"/>
              <a:gd name="adj2" fmla="val 13486931"/>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cxnSp>
        <p:nvCxnSpPr>
          <p:cNvPr id="39" name="Straight Connector 38"/>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56329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2" name="Group 129"/>
          <p:cNvGrpSpPr/>
          <p:nvPr/>
        </p:nvGrpSpPr>
        <p:grpSpPr>
          <a:xfrm>
            <a:off x="952464" y="1142984"/>
            <a:ext cx="4699032" cy="1524011"/>
            <a:chOff x="6786578" y="1214428"/>
            <a:chExt cx="2928958" cy="1000132"/>
          </a:xfrm>
        </p:grpSpPr>
        <p:sp>
          <p:nvSpPr>
            <p:cNvPr id="40" name="Rectangle 39"/>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1" name="Rectangle 40"/>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2" name="Rectangle 41"/>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3" name="Rectangle 42"/>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44" name="Rectangle 43"/>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55" name="Straight Arrow Connector 54"/>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53" name="Freeform 5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54" name="Freeform 5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52" name="Straight Connector 51"/>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49" name="Freeform 48"/>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sp>
              <p:nvSpPr>
                <p:cNvPr id="50" name="Freeform 49"/>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ndParaRPr>
                </a:p>
              </p:txBody>
            </p:sp>
          </p:grpSp>
        </p:grpSp>
      </p:grpSp>
      <p:sp>
        <p:nvSpPr>
          <p:cNvPr id="7" name="Title 1"/>
          <p:cNvSpPr>
            <a:spLocks noGrp="1"/>
          </p:cNvSpPr>
          <p:nvPr>
            <p:ph type="title"/>
          </p:nvPr>
        </p:nvSpPr>
        <p:spPr>
          <a:xfrm>
            <a:off x="774661" y="52053"/>
            <a:ext cx="10655376" cy="825500"/>
          </a:xfrm>
        </p:spPr>
        <p:txBody>
          <a:bodyPr>
            <a:normAutofit/>
          </a:bodyPr>
          <a:lstStyle/>
          <a:p>
            <a:pPr algn="ctr"/>
            <a:r>
              <a:rPr lang="en-US" dirty="0"/>
              <a:t>the sampling spectrum at a given frequency</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sp>
        <p:nvSpPr>
          <p:cNvPr id="86" name="TextBox 85"/>
          <p:cNvSpPr txBox="1"/>
          <p:nvPr/>
        </p:nvSpPr>
        <p:spPr>
          <a:xfrm>
            <a:off x="5722526" y="1057382"/>
            <a:ext cx="4063933"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sampling spectrum realizations</a:t>
            </a:r>
            <a:endParaRPr kumimoji="0" lang="en-GB" sz="2400" b="0" i="0" u="none" strike="noStrike" kern="0" cap="none" spc="0" normalizeH="0" baseline="0" noProof="0" dirty="0">
              <a:ln>
                <a:noFill/>
              </a:ln>
              <a:solidFill>
                <a:prstClr val="white"/>
              </a:solidFill>
              <a:effectLst/>
              <a:uLnTx/>
              <a:uFillTx/>
            </a:endParaRPr>
          </a:p>
        </p:txBody>
      </p:sp>
      <p:sp>
        <p:nvSpPr>
          <p:cNvPr id="88" name="Rectangle 87"/>
          <p:cNvSpPr/>
          <p:nvPr/>
        </p:nvSpPr>
        <p:spPr>
          <a:xfrm>
            <a:off x="4603739" y="2857496"/>
            <a:ext cx="5397539" cy="3333773"/>
          </a:xfrm>
          <a:prstGeom prst="rect">
            <a:avLst/>
          </a:prstGeom>
          <a:solidFill>
            <a:srgbClr val="000000">
              <a:alpha val="89804"/>
            </a:srgbClr>
          </a:solidFill>
          <a:ln>
            <a:noFill/>
          </a:ln>
          <a:effectLst>
            <a:glow rad="63500">
              <a:schemeClr val="accent6">
                <a:satMod val="175000"/>
                <a:alpha val="40000"/>
              </a:schemeClr>
            </a:glow>
            <a:softEdge rad="12700"/>
          </a:effectLst>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grpSp>
        <p:nvGrpSpPr>
          <p:cNvPr id="11" name="Group 57"/>
          <p:cNvGrpSpPr/>
          <p:nvPr/>
        </p:nvGrpSpPr>
        <p:grpSpPr>
          <a:xfrm>
            <a:off x="4952992" y="3047997"/>
            <a:ext cx="4476781" cy="2952771"/>
            <a:chOff x="3714744" y="2143122"/>
            <a:chExt cx="3357586" cy="2214578"/>
          </a:xfrm>
        </p:grpSpPr>
        <p:grpSp>
          <p:nvGrpSpPr>
            <p:cNvPr id="12" name="Group 74"/>
            <p:cNvGrpSpPr/>
            <p:nvPr/>
          </p:nvGrpSpPr>
          <p:grpSpPr>
            <a:xfrm>
              <a:off x="3714744" y="3211600"/>
              <a:ext cx="3357586" cy="726"/>
              <a:chOff x="2500442" y="3134347"/>
              <a:chExt cx="4332758" cy="528"/>
            </a:xfrm>
          </p:grpSpPr>
          <p:cxnSp>
            <p:nvCxnSpPr>
              <p:cNvPr id="94" name="Straight Arrow Connector 93"/>
              <p:cNvCxnSpPr/>
              <p:nvPr/>
            </p:nvCxnSpPr>
            <p:spPr>
              <a:xfrm>
                <a:off x="462357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500442" y="3134347"/>
                <a:ext cx="2209628" cy="528"/>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3" name="Group 76"/>
            <p:cNvGrpSpPr/>
            <p:nvPr/>
          </p:nvGrpSpPr>
          <p:grpSpPr>
            <a:xfrm>
              <a:off x="5396923" y="2143122"/>
              <a:ext cx="425" cy="2214578"/>
              <a:chOff x="5396923" y="2143122"/>
              <a:chExt cx="425" cy="2214578"/>
            </a:xfrm>
          </p:grpSpPr>
          <p:cxnSp>
            <p:nvCxnSpPr>
              <p:cNvPr id="92" name="Straight Arrow Connector 91"/>
              <p:cNvCxnSpPr/>
              <p:nvPr/>
            </p:nvCxnSpPr>
            <p:spPr>
              <a:xfrm rot="5400000" flipH="1" flipV="1">
                <a:off x="4830210" y="2709835"/>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6200000" flipH="1">
                <a:off x="4830210" y="3790562"/>
                <a:ext cx="1133851" cy="425"/>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sp>
        <p:nvSpPr>
          <p:cNvPr id="96" name="Oval 95"/>
          <p:cNvSpPr/>
          <p:nvPr/>
        </p:nvSpPr>
        <p:spPr>
          <a:xfrm>
            <a:off x="6035336" y="3333749"/>
            <a:ext cx="2286016" cy="2286016"/>
          </a:xfrm>
          <a:prstGeom prst="ellipse">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104" name="TextBox 103"/>
          <p:cNvSpPr txBox="1"/>
          <p:nvPr/>
        </p:nvSpPr>
        <p:spPr>
          <a:xfrm>
            <a:off x="4667241" y="2882345"/>
            <a:ext cx="243868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expected </a:t>
            </a:r>
            <a:r>
              <a:rPr kumimoji="0" lang="en-US" sz="2400" b="0" i="0" u="none" strike="noStrike" kern="0" cap="none" spc="0" normalizeH="0" baseline="0" noProof="0" dirty="0" err="1">
                <a:ln>
                  <a:noFill/>
                </a:ln>
                <a:solidFill>
                  <a:prstClr val="white"/>
                </a:solidFill>
                <a:effectLst/>
                <a:uLnTx/>
                <a:uFillTx/>
              </a:rPr>
              <a:t>centroid</a:t>
            </a:r>
            <a:endParaRPr kumimoji="0" lang="en-GB" sz="2400" b="0" i="0" u="none" strike="noStrike" kern="0" cap="none" spc="0" normalizeH="0" baseline="0" noProof="0" dirty="0">
              <a:ln>
                <a:noFill/>
              </a:ln>
              <a:solidFill>
                <a:prstClr val="white"/>
              </a:solidFill>
              <a:effectLst/>
              <a:uLnTx/>
              <a:uFillTx/>
            </a:endParaRPr>
          </a:p>
        </p:txBody>
      </p:sp>
      <p:sp>
        <p:nvSpPr>
          <p:cNvPr id="59" name="Oval 58"/>
          <p:cNvSpPr/>
          <p:nvPr/>
        </p:nvSpPr>
        <p:spPr>
          <a:xfrm rot="13381938">
            <a:off x="6547627" y="3567525"/>
            <a:ext cx="501792" cy="951368"/>
          </a:xfrm>
          <a:prstGeom prst="ellipse">
            <a:avLst/>
          </a:prstGeom>
          <a:solidFill>
            <a:srgbClr val="92D05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60" name="Oval 59"/>
          <p:cNvSpPr/>
          <p:nvPr/>
        </p:nvSpPr>
        <p:spPr>
          <a:xfrm>
            <a:off x="6744781" y="3982531"/>
            <a:ext cx="113224" cy="11322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endParaRPr>
          </a:p>
        </p:txBody>
      </p:sp>
      <p:sp>
        <p:nvSpPr>
          <p:cNvPr id="61" name="TextBox 60"/>
          <p:cNvSpPr txBox="1"/>
          <p:nvPr/>
        </p:nvSpPr>
        <p:spPr>
          <a:xfrm>
            <a:off x="7620011" y="2857497"/>
            <a:ext cx="23492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white"/>
                </a:solidFill>
                <a:effectLst/>
                <a:uLnTx/>
                <a:uFillTx/>
              </a:rPr>
              <a:t>centroid</a:t>
            </a:r>
            <a:r>
              <a:rPr kumimoji="0" lang="en-US" sz="2400" b="0" i="0" u="none" strike="noStrike" kern="0" cap="none" spc="0" normalizeH="0" baseline="0" noProof="0" dirty="0">
                <a:ln>
                  <a:noFill/>
                </a:ln>
                <a:solidFill>
                  <a:prstClr val="white"/>
                </a:solidFill>
                <a:effectLst/>
                <a:uLnTx/>
                <a:uFillTx/>
              </a:rPr>
              <a:t> variance</a:t>
            </a:r>
            <a:endParaRPr kumimoji="0" lang="en-GB" sz="2400" b="0" i="0" u="none" strike="noStrike" kern="0" cap="none" spc="0" normalizeH="0" baseline="0" noProof="0" dirty="0">
              <a:ln>
                <a:noFill/>
              </a:ln>
              <a:solidFill>
                <a:prstClr val="white"/>
              </a:solidFill>
              <a:effectLst/>
              <a:uLnTx/>
              <a:uFillTx/>
            </a:endParaRPr>
          </a:p>
        </p:txBody>
      </p:sp>
      <p:cxnSp>
        <p:nvCxnSpPr>
          <p:cNvPr id="63" name="Straight Connector 62"/>
          <p:cNvCxnSpPr>
            <a:stCxn id="104" idx="2"/>
            <a:endCxn id="60" idx="1"/>
          </p:cNvCxnSpPr>
          <p:nvPr/>
        </p:nvCxnSpPr>
        <p:spPr>
          <a:xfrm>
            <a:off x="5886582" y="3344010"/>
            <a:ext cx="874780" cy="655102"/>
          </a:xfrm>
          <a:prstGeom prst="line">
            <a:avLst/>
          </a:prstGeom>
        </p:spPr>
        <p:style>
          <a:lnRef idx="2">
            <a:schemeClr val="accent5"/>
          </a:lnRef>
          <a:fillRef idx="0">
            <a:schemeClr val="accent5"/>
          </a:fillRef>
          <a:effectRef idx="1">
            <a:schemeClr val="accent5"/>
          </a:effectRef>
          <a:fontRef idx="minor">
            <a:schemeClr val="tx1"/>
          </a:fontRef>
        </p:style>
      </p:cxnSp>
      <p:cxnSp>
        <p:nvCxnSpPr>
          <p:cNvPr id="65" name="Straight Connector 64"/>
          <p:cNvCxnSpPr>
            <a:stCxn id="61" idx="2"/>
          </p:cNvCxnSpPr>
          <p:nvPr/>
        </p:nvCxnSpPr>
        <p:spPr>
          <a:xfrm flipH="1">
            <a:off x="6953258" y="3319162"/>
            <a:ext cx="1841370" cy="586095"/>
          </a:xfrm>
          <a:prstGeom prst="line">
            <a:avLst/>
          </a:prstGeom>
        </p:spPr>
        <p:style>
          <a:lnRef idx="2">
            <a:schemeClr val="accent5"/>
          </a:lnRef>
          <a:fillRef idx="0">
            <a:schemeClr val="accent5"/>
          </a:fillRef>
          <a:effectRef idx="1">
            <a:schemeClr val="accent5"/>
          </a:effectRef>
          <a:fontRef idx="minor">
            <a:schemeClr val="tx1"/>
          </a:fontRef>
        </p:style>
      </p:cxnSp>
      <p:cxnSp>
        <p:nvCxnSpPr>
          <p:cNvPr id="64" name="Straight Connector 63"/>
          <p:cNvCxnSpPr/>
          <p:nvPr/>
        </p:nvCxnSpPr>
        <p:spPr>
          <a:xfrm>
            <a:off x="3887755" y="1424149"/>
            <a:ext cx="0" cy="1621492"/>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543605" y="3044958"/>
            <a:ext cx="2181366" cy="461665"/>
          </a:xfrm>
          <a:prstGeom prst="rect">
            <a:avLst/>
          </a:prstGeom>
          <a:solidFill>
            <a:srgbClr val="000000">
              <a:alpha val="76863"/>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rPr>
              <a:t>given frequency</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23004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482561" y="939783"/>
            <a:ext cx="11220528" cy="54673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endParaRPr>
          </a:p>
        </p:txBody>
      </p:sp>
      <p:sp>
        <p:nvSpPr>
          <p:cNvPr id="7" name="Title 1"/>
          <p:cNvSpPr>
            <a:spLocks noGrp="1"/>
          </p:cNvSpPr>
          <p:nvPr>
            <p:ph type="title"/>
          </p:nvPr>
        </p:nvSpPr>
        <p:spPr>
          <a:xfrm>
            <a:off x="774661" y="52053"/>
            <a:ext cx="10655376" cy="825500"/>
          </a:xfrm>
        </p:spPr>
        <p:txBody>
          <a:bodyPr>
            <a:normAutofit/>
          </a:bodyPr>
          <a:lstStyle/>
          <a:p>
            <a:pPr algn="ctr"/>
            <a:r>
              <a:rPr lang="en-US" dirty="0"/>
              <a:t>expected sampling spectrum and variance</a:t>
            </a:r>
          </a:p>
        </p:txBody>
      </p:sp>
      <p:sp>
        <p:nvSpPr>
          <p:cNvPr id="5" name="Title 1"/>
          <p:cNvSpPr txBox="1">
            <a:spLocks/>
          </p:cNvSpPr>
          <p:nvPr/>
        </p:nvSpPr>
        <p:spPr>
          <a:xfrm>
            <a:off x="1168363" y="255253"/>
            <a:ext cx="10274373" cy="825500"/>
          </a:xfrm>
          <a:prstGeom prst="rect">
            <a:avLst/>
          </a:prstGeom>
        </p:spPr>
        <p:txBody>
          <a:bodyPr vert="horz" lIns="108852" tIns="54425" rIns="108852" bIns="54425" rtlCol="0" anchor="ctr">
            <a:normAutofit/>
          </a:bodyPr>
          <a:lstStyle/>
          <a:p>
            <a:pPr marL="0" marR="0" lvl="0" indent="0" algn="ctr" defTabSz="1088490" eaLnBrk="1" fontAlgn="auto" latinLnBrk="0" hangingPunct="1">
              <a:lnSpc>
                <a:spcPct val="100000"/>
              </a:lnSpc>
              <a:spcBef>
                <a:spcPct val="0"/>
              </a:spcBef>
              <a:spcAft>
                <a:spcPts val="0"/>
              </a:spcAft>
              <a:buClrTx/>
              <a:buSzTx/>
              <a:buFontTx/>
              <a:buNone/>
              <a:tabLst/>
              <a:defRPr/>
            </a:pPr>
            <a:endParaRPr kumimoji="0" lang="en-US" sz="4000" b="1" i="0" u="none" strike="noStrike" kern="0" cap="none" spc="0" normalizeH="0" baseline="0" noProof="0" dirty="0">
              <a:ln>
                <a:noFill/>
              </a:ln>
              <a:solidFill>
                <a:prstClr val="black"/>
              </a:solidFill>
              <a:effectLst/>
              <a:uLnTx/>
              <a:uFillTx/>
              <a:latin typeface="Arial" pitchFamily="34" charset="0"/>
              <a:cs typeface="Arial" pitchFamily="34" charset="0"/>
            </a:endParaRPr>
          </a:p>
        </p:txBody>
      </p:sp>
      <p:grpSp>
        <p:nvGrpSpPr>
          <p:cNvPr id="2" name="Group 136"/>
          <p:cNvGrpSpPr/>
          <p:nvPr/>
        </p:nvGrpSpPr>
        <p:grpSpPr>
          <a:xfrm>
            <a:off x="1417283" y="2035943"/>
            <a:ext cx="9822253" cy="1869309"/>
            <a:chOff x="1285852" y="3222051"/>
            <a:chExt cx="6281781" cy="1239053"/>
          </a:xfrm>
        </p:grpSpPr>
        <p:cxnSp>
          <p:nvCxnSpPr>
            <p:cNvPr id="90" name="Straight Arrow Connector 89"/>
            <p:cNvCxnSpPr/>
            <p:nvPr/>
          </p:nvCxnSpPr>
          <p:spPr>
            <a:xfrm rot="5400000" flipH="1" flipV="1">
              <a:off x="3809994" y="3841181"/>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364039" y="4429137"/>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3" name="Group 26"/>
          <p:cNvGrpSpPr/>
          <p:nvPr/>
        </p:nvGrpSpPr>
        <p:grpSpPr>
          <a:xfrm>
            <a:off x="1864087" y="2053000"/>
            <a:ext cx="8936092" cy="1757003"/>
            <a:chOff x="1398065" y="1525514"/>
            <a:chExt cx="6702069" cy="1317752"/>
          </a:xfrm>
        </p:grpSpPr>
        <p:grpSp>
          <p:nvGrpSpPr>
            <p:cNvPr id="4" name="Group 25"/>
            <p:cNvGrpSpPr/>
            <p:nvPr/>
          </p:nvGrpSpPr>
          <p:grpSpPr>
            <a:xfrm>
              <a:off x="1398065" y="1525514"/>
              <a:ext cx="6702069" cy="1317752"/>
              <a:chOff x="1398065" y="1525514"/>
              <a:chExt cx="6702069" cy="1317752"/>
            </a:xfrm>
            <a:effectLst>
              <a:glow rad="228600">
                <a:schemeClr val="accent6">
                  <a:satMod val="175000"/>
                  <a:alpha val="40000"/>
                </a:schemeClr>
              </a:glow>
            </a:effectLst>
          </p:grpSpPr>
          <p:sp>
            <p:nvSpPr>
              <p:cNvPr id="87" name="Freeform 86"/>
              <p:cNvSpPr/>
              <p:nvPr/>
            </p:nvSpPr>
            <p:spPr>
              <a:xfrm>
                <a:off x="1398065" y="1525514"/>
                <a:ext cx="3339866" cy="1317752"/>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sp>
            <p:nvSpPr>
              <p:cNvPr id="89" name="Freeform 88"/>
              <p:cNvSpPr/>
              <p:nvPr/>
            </p:nvSpPr>
            <p:spPr>
              <a:xfrm flipH="1">
                <a:off x="4760268" y="1525514"/>
                <a:ext cx="3339866" cy="1317752"/>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92D050"/>
                  </a:solidFill>
                  <a:effectLst/>
                  <a:uLnTx/>
                  <a:uFillTx/>
                </a:endParaRPr>
              </a:p>
            </p:txBody>
          </p:sp>
        </p:grpSp>
        <p:cxnSp>
          <p:nvCxnSpPr>
            <p:cNvPr id="85" name="Straight Connector 84"/>
            <p:cNvCxnSpPr/>
            <p:nvPr/>
          </p:nvCxnSpPr>
          <p:spPr>
            <a:xfrm rot="5400000" flipH="1" flipV="1">
              <a:off x="4360446" y="2192199"/>
              <a:ext cx="766138"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238217" y="1238236"/>
            <a:ext cx="544091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expected amplitude of sampling spectrum</a:t>
            </a:r>
            <a:endParaRPr kumimoji="0" lang="en-GB" sz="2400" b="0" i="0" u="none" strike="noStrike" kern="0" cap="none" spc="0" normalizeH="0" baseline="0" noProof="0" dirty="0">
              <a:ln>
                <a:noFill/>
              </a:ln>
              <a:solidFill>
                <a:prstClr val="white"/>
              </a:solidFill>
              <a:effectLst/>
              <a:uLnTx/>
              <a:uFillTx/>
            </a:endParaRPr>
          </a:p>
        </p:txBody>
      </p:sp>
      <p:sp>
        <p:nvSpPr>
          <p:cNvPr id="15" name="TextBox 14"/>
          <p:cNvSpPr txBox="1"/>
          <p:nvPr/>
        </p:nvSpPr>
        <p:spPr>
          <a:xfrm>
            <a:off x="7468590" y="1238236"/>
            <a:ext cx="400654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variance of sampling spectrum</a:t>
            </a:r>
            <a:endParaRPr kumimoji="0" lang="en-GB" sz="2400" b="0" i="0" u="none" strike="noStrike" kern="0" cap="none" spc="0" normalizeH="0" baseline="0" noProof="0" dirty="0">
              <a:ln>
                <a:noFill/>
              </a:ln>
              <a:solidFill>
                <a:prstClr val="white"/>
              </a:solidFill>
              <a:effectLst/>
              <a:uLnTx/>
              <a:uFillTx/>
            </a:endParaRPr>
          </a:p>
        </p:txBody>
      </p:sp>
      <p:cxnSp>
        <p:nvCxnSpPr>
          <p:cNvPr id="16" name="Straight Connector 15"/>
          <p:cNvCxnSpPr>
            <a:stCxn id="14" idx="2"/>
            <a:endCxn id="87" idx="37"/>
          </p:cNvCxnSpPr>
          <p:nvPr/>
        </p:nvCxnSpPr>
        <p:spPr>
          <a:xfrm>
            <a:off x="3958674" y="1699901"/>
            <a:ext cx="776669" cy="1156690"/>
          </a:xfrm>
          <a:prstGeom prst="line">
            <a:avLst/>
          </a:prstGeom>
        </p:spPr>
        <p:style>
          <a:lnRef idx="2">
            <a:schemeClr val="accent5"/>
          </a:lnRef>
          <a:fillRef idx="0">
            <a:schemeClr val="accent5"/>
          </a:fillRef>
          <a:effectRef idx="1">
            <a:schemeClr val="accent5"/>
          </a:effectRef>
          <a:fontRef idx="minor">
            <a:schemeClr val="tx1"/>
          </a:fontRef>
        </p:style>
      </p:cxnSp>
      <p:cxnSp>
        <p:nvCxnSpPr>
          <p:cNvPr id="19" name="Straight Connector 18"/>
          <p:cNvCxnSpPr>
            <a:stCxn id="15" idx="2"/>
          </p:cNvCxnSpPr>
          <p:nvPr/>
        </p:nvCxnSpPr>
        <p:spPr>
          <a:xfrm flipH="1">
            <a:off x="8286768" y="1699901"/>
            <a:ext cx="1185095" cy="1633852"/>
          </a:xfrm>
          <a:prstGeom prst="line">
            <a:avLst/>
          </a:prstGeom>
        </p:spPr>
        <p:style>
          <a:lnRef idx="2">
            <a:schemeClr val="accent5"/>
          </a:lnRef>
          <a:fillRef idx="0">
            <a:schemeClr val="accent5"/>
          </a:fillRef>
          <a:effectRef idx="1">
            <a:schemeClr val="accent5"/>
          </a:effectRef>
          <a:fontRef idx="minor">
            <a:schemeClr val="tx1"/>
          </a:fontRef>
        </p:style>
      </p:cxnSp>
      <p:sp>
        <p:nvSpPr>
          <p:cNvPr id="24" name="TextBox 23"/>
          <p:cNvSpPr txBox="1"/>
          <p:nvPr/>
        </p:nvSpPr>
        <p:spPr>
          <a:xfrm>
            <a:off x="9429773" y="3714753"/>
            <a:ext cx="144539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frequency</a:t>
            </a:r>
            <a:endParaRPr kumimoji="0" lang="en-GB" sz="2400" b="0" i="0" u="none" strike="noStrike" kern="0" cap="none" spc="0" normalizeH="0" baseline="0" noProof="0" dirty="0">
              <a:ln>
                <a:noFill/>
              </a:ln>
              <a:solidFill>
                <a:prstClr val="white"/>
              </a:solidFill>
              <a:effectLst/>
              <a:uLnTx/>
              <a:uFillTx/>
            </a:endParaRPr>
          </a:p>
        </p:txBody>
      </p:sp>
      <p:sp>
        <p:nvSpPr>
          <p:cNvPr id="25" name="TextBox 24"/>
          <p:cNvSpPr txBox="1"/>
          <p:nvPr/>
        </p:nvSpPr>
        <p:spPr>
          <a:xfrm>
            <a:off x="6286502" y="2285993"/>
            <a:ext cx="5373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rPr>
              <a:t>DC</a:t>
            </a:r>
            <a:endParaRPr kumimoji="0" lang="en-GB" sz="24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32335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vs cost plots of rendering methods</a:t>
            </a:r>
          </a:p>
        </p:txBody>
      </p:sp>
      <p:pic>
        <p:nvPicPr>
          <p:cNvPr id="13314" name="Picture 2" descr="http://www0.cs.ucl.ac.uk/staff/K.Subr/img/ErrorAnalysisEGSR14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2453117"/>
            <a:ext cx="10182844" cy="29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1" y="1943100"/>
            <a:ext cx="6498151" cy="3810178"/>
          </a:xfrm>
          <a:prstGeom prst="rect">
            <a:avLst/>
          </a:prstGeom>
        </p:spPr>
      </p:pic>
      <p:sp>
        <p:nvSpPr>
          <p:cNvPr id="7" name="Rectangle 6"/>
          <p:cNvSpPr/>
          <p:nvPr/>
        </p:nvSpPr>
        <p:spPr>
          <a:xfrm>
            <a:off x="5358121" y="2009775"/>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9" name="Rectangle 8"/>
          <p:cNvSpPr/>
          <p:nvPr/>
        </p:nvSpPr>
        <p:spPr>
          <a:xfrm>
            <a:off x="53581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0" name="Rectangle 9"/>
          <p:cNvSpPr/>
          <p:nvPr/>
        </p:nvSpPr>
        <p:spPr>
          <a:xfrm>
            <a:off x="697737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1" name="Rectangle 10"/>
          <p:cNvSpPr/>
          <p:nvPr/>
        </p:nvSpPr>
        <p:spPr>
          <a:xfrm>
            <a:off x="8596621" y="3914864"/>
            <a:ext cx="1547504" cy="18384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2" name="Rectangle 11"/>
          <p:cNvSpPr/>
          <p:nvPr/>
        </p:nvSpPr>
        <p:spPr>
          <a:xfrm>
            <a:off x="10344641" y="4021047"/>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898680" y="5318814"/>
            <a:ext cx="885178" cy="43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6" name="Rectangle 15"/>
          <p:cNvSpPr/>
          <p:nvPr/>
        </p:nvSpPr>
        <p:spPr>
          <a:xfrm>
            <a:off x="209550" y="4610618"/>
            <a:ext cx="5148571" cy="1073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p:cNvSpPr/>
          <p:nvPr/>
        </p:nvSpPr>
        <p:spPr>
          <a:xfrm>
            <a:off x="10380514" y="4470872"/>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8" name="Rectangle 17"/>
          <p:cNvSpPr/>
          <p:nvPr/>
        </p:nvSpPr>
        <p:spPr>
          <a:xfrm>
            <a:off x="10409026" y="5002775"/>
            <a:ext cx="1547504" cy="2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9" name="Rectangle 18"/>
          <p:cNvSpPr/>
          <p:nvPr/>
        </p:nvSpPr>
        <p:spPr>
          <a:xfrm>
            <a:off x="10439532" y="5478149"/>
            <a:ext cx="1547504" cy="38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Rectangle 7"/>
          <p:cNvSpPr/>
          <p:nvPr/>
        </p:nvSpPr>
        <p:spPr>
          <a:xfrm>
            <a:off x="10530815" y="3914864"/>
            <a:ext cx="1095556" cy="369332"/>
          </a:xfrm>
          <a:prstGeom prst="rect">
            <a:avLst/>
          </a:prstGeom>
        </p:spPr>
        <p:txBody>
          <a:bodyPr wrap="none">
            <a:spAutoFit/>
          </a:bodyPr>
          <a:lstStyle/>
          <a:p>
            <a:r>
              <a:rPr lang="en-GB" dirty="0"/>
              <a:t>method 1</a:t>
            </a:r>
          </a:p>
        </p:txBody>
      </p:sp>
      <p:sp>
        <p:nvSpPr>
          <p:cNvPr id="21" name="Rectangle 20"/>
          <p:cNvSpPr/>
          <p:nvPr/>
        </p:nvSpPr>
        <p:spPr>
          <a:xfrm>
            <a:off x="10554320" y="4389076"/>
            <a:ext cx="1095556" cy="369332"/>
          </a:xfrm>
          <a:prstGeom prst="rect">
            <a:avLst/>
          </a:prstGeom>
        </p:spPr>
        <p:txBody>
          <a:bodyPr wrap="none">
            <a:spAutoFit/>
          </a:bodyPr>
          <a:lstStyle/>
          <a:p>
            <a:r>
              <a:rPr lang="en-GB" dirty="0"/>
              <a:t>method 2</a:t>
            </a:r>
          </a:p>
        </p:txBody>
      </p:sp>
      <p:sp>
        <p:nvSpPr>
          <p:cNvPr id="22" name="Rectangle 21"/>
          <p:cNvSpPr/>
          <p:nvPr/>
        </p:nvSpPr>
        <p:spPr>
          <a:xfrm>
            <a:off x="10554320" y="4888948"/>
            <a:ext cx="1095556" cy="369332"/>
          </a:xfrm>
          <a:prstGeom prst="rect">
            <a:avLst/>
          </a:prstGeom>
        </p:spPr>
        <p:txBody>
          <a:bodyPr wrap="none">
            <a:spAutoFit/>
          </a:bodyPr>
          <a:lstStyle/>
          <a:p>
            <a:r>
              <a:rPr lang="en-GB" dirty="0"/>
              <a:t>method 3</a:t>
            </a:r>
          </a:p>
        </p:txBody>
      </p:sp>
      <p:sp>
        <p:nvSpPr>
          <p:cNvPr id="23" name="Rectangle 22"/>
          <p:cNvSpPr/>
          <p:nvPr/>
        </p:nvSpPr>
        <p:spPr>
          <a:xfrm>
            <a:off x="10555428" y="5364301"/>
            <a:ext cx="1095556" cy="369332"/>
          </a:xfrm>
          <a:prstGeom prst="rect">
            <a:avLst/>
          </a:prstGeom>
        </p:spPr>
        <p:txBody>
          <a:bodyPr wrap="none">
            <a:spAutoFit/>
          </a:bodyPr>
          <a:lstStyle/>
          <a:p>
            <a:r>
              <a:rPr lang="en-GB" dirty="0"/>
              <a:t>method 4</a:t>
            </a:r>
          </a:p>
        </p:txBody>
      </p:sp>
      <p:sp>
        <p:nvSpPr>
          <p:cNvPr id="24" name="Rectangle 23"/>
          <p:cNvSpPr/>
          <p:nvPr/>
        </p:nvSpPr>
        <p:spPr>
          <a:xfrm>
            <a:off x="3639300" y="4573742"/>
            <a:ext cx="1736757" cy="369332"/>
          </a:xfrm>
          <a:prstGeom prst="rect">
            <a:avLst/>
          </a:prstGeom>
        </p:spPr>
        <p:txBody>
          <a:bodyPr wrap="none">
            <a:spAutoFit/>
          </a:bodyPr>
          <a:lstStyle/>
          <a:p>
            <a:r>
              <a:rPr lang="en-GB" dirty="0"/>
              <a:t>[Subr et al 2014]</a:t>
            </a:r>
          </a:p>
        </p:txBody>
      </p:sp>
      <p:sp>
        <p:nvSpPr>
          <p:cNvPr id="20" name="Rectangle 19"/>
          <p:cNvSpPr/>
          <p:nvPr/>
        </p:nvSpPr>
        <p:spPr>
          <a:xfrm>
            <a:off x="6929395" y="1960165"/>
            <a:ext cx="1639084"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5" name="Rectangle 24"/>
          <p:cNvSpPr/>
          <p:nvPr/>
        </p:nvSpPr>
        <p:spPr>
          <a:xfrm>
            <a:off x="5344148" y="3882462"/>
            <a:ext cx="5148571" cy="2023091"/>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26" name="Rectangle 25"/>
          <p:cNvSpPr/>
          <p:nvPr/>
        </p:nvSpPr>
        <p:spPr>
          <a:xfrm>
            <a:off x="9658108" y="1443947"/>
            <a:ext cx="1869166" cy="369332"/>
          </a:xfrm>
          <a:prstGeom prst="rect">
            <a:avLst/>
          </a:prstGeom>
        </p:spPr>
        <p:txBody>
          <a:bodyPr wrap="none">
            <a:spAutoFit/>
          </a:bodyPr>
          <a:lstStyle/>
          <a:p>
            <a:r>
              <a:rPr lang="en-GB" dirty="0"/>
              <a:t>method 4 is worst</a:t>
            </a:r>
          </a:p>
        </p:txBody>
      </p:sp>
      <p:sp>
        <p:nvSpPr>
          <p:cNvPr id="27" name="Rectangle 26"/>
          <p:cNvSpPr/>
          <p:nvPr/>
        </p:nvSpPr>
        <p:spPr>
          <a:xfrm>
            <a:off x="7420241" y="1461012"/>
            <a:ext cx="1745414" cy="369332"/>
          </a:xfrm>
          <a:prstGeom prst="rect">
            <a:avLst/>
          </a:prstGeom>
        </p:spPr>
        <p:txBody>
          <a:bodyPr wrap="none">
            <a:spAutoFit/>
          </a:bodyPr>
          <a:lstStyle/>
          <a:p>
            <a:r>
              <a:rPr lang="en-GB" dirty="0"/>
              <a:t>method 4 is best</a:t>
            </a:r>
          </a:p>
        </p:txBody>
      </p:sp>
      <p:sp>
        <p:nvSpPr>
          <p:cNvPr id="28" name="Rectangle 27"/>
          <p:cNvSpPr/>
          <p:nvPr/>
        </p:nvSpPr>
        <p:spPr>
          <a:xfrm>
            <a:off x="10380514" y="3914864"/>
            <a:ext cx="1606522" cy="1432300"/>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4" name="Straight Arrow Connector 3"/>
          <p:cNvCxnSpPr>
            <a:stCxn id="27" idx="2"/>
          </p:cNvCxnSpPr>
          <p:nvPr/>
        </p:nvCxnSpPr>
        <p:spPr>
          <a:xfrm>
            <a:off x="8292948" y="1830344"/>
            <a:ext cx="424374" cy="708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50532" y="2364097"/>
            <a:ext cx="5193345" cy="2298665"/>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31" name="Rectangle 30"/>
          <p:cNvSpPr/>
          <p:nvPr/>
        </p:nvSpPr>
        <p:spPr>
          <a:xfrm>
            <a:off x="10227655" y="1935643"/>
            <a:ext cx="1686076" cy="1922297"/>
          </a:xfrm>
          <a:prstGeom prst="rect">
            <a:avLst/>
          </a:prstGeom>
          <a:solidFill>
            <a:srgbClr val="000000">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cxnSp>
        <p:nvCxnSpPr>
          <p:cNvPr id="29" name="Straight Arrow Connector 28"/>
          <p:cNvCxnSpPr>
            <a:stCxn id="26" idx="2"/>
          </p:cNvCxnSpPr>
          <p:nvPr/>
        </p:nvCxnSpPr>
        <p:spPr>
          <a:xfrm flipH="1">
            <a:off x="10038362" y="1813279"/>
            <a:ext cx="554329" cy="125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55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grpSp>
        <p:nvGrpSpPr>
          <p:cNvPr id="2" name="Group 42"/>
          <p:cNvGrpSpPr/>
          <p:nvPr/>
        </p:nvGrpSpPr>
        <p:grpSpPr>
          <a:xfrm>
            <a:off x="2177235" y="1714488"/>
            <a:ext cx="3204387" cy="1476228"/>
            <a:chOff x="5084243" y="714362"/>
            <a:chExt cx="3204387" cy="1476228"/>
          </a:xfrm>
        </p:grpSpPr>
        <p:grpSp>
          <p:nvGrpSpPr>
            <p:cNvPr id="3" name="Group 41"/>
            <p:cNvGrpSpPr/>
            <p:nvPr/>
          </p:nvGrpSpPr>
          <p:grpSpPr>
            <a:xfrm>
              <a:off x="5084243" y="951536"/>
              <a:ext cx="3204387" cy="1239054"/>
              <a:chOff x="5084243" y="951536"/>
              <a:chExt cx="3204387" cy="1239054"/>
            </a:xfrm>
          </p:grpSpPr>
          <p:cxnSp>
            <p:nvCxnSpPr>
              <p:cNvPr id="44" name="Straight Arrow Connector 43"/>
              <p:cNvCxnSpPr/>
              <p:nvPr/>
            </p:nvCxnSpPr>
            <p:spPr>
              <a:xfrm rot="5400000" flipH="1" flipV="1">
                <a:off x="4465113"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085036"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43504"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4948472"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043361" y="1707592"/>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462591" y="1926785"/>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17819" y="1926784"/>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6914248"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567053"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58677" y="1826206"/>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50655"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6992090" y="1676751"/>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V="1">
                <a:off x="7498559" y="1962504"/>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84"/>
              <p:cNvGrpSpPr/>
              <p:nvPr/>
            </p:nvGrpSpPr>
            <p:grpSpPr>
              <a:xfrm>
                <a:off x="6386434" y="1250258"/>
                <a:ext cx="1558815" cy="938219"/>
                <a:chOff x="6386434" y="1928808"/>
                <a:chExt cx="1558815" cy="509591"/>
              </a:xfrm>
            </p:grpSpPr>
            <p:cxnSp>
              <p:nvCxnSpPr>
                <p:cNvPr id="53" name="Straight Connector 52"/>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5515569" y="714362"/>
              <a:ext cx="2034531" cy="400110"/>
            </a:xfrm>
            <a:prstGeom prst="rect">
              <a:avLst/>
            </a:prstGeom>
            <a:noFill/>
          </p:spPr>
          <p:txBody>
            <a:bodyPr wrap="none" rtlCol="0">
              <a:spAutoFit/>
            </a:bodyPr>
            <a:lstStyle/>
            <a:p>
              <a:pPr defTabSz="914378"/>
              <a:r>
                <a:rPr lang="en-US" sz="2000" kern="0" dirty="0">
                  <a:solidFill>
                    <a:prstClr val="white"/>
                  </a:solidFill>
                </a:rPr>
                <a:t>1. modify weights</a:t>
              </a:r>
              <a:endParaRPr lang="en-GB" sz="2000" kern="0" dirty="0">
                <a:solidFill>
                  <a:prstClr val="white"/>
                </a:solidFill>
              </a:endParaRPr>
            </a:p>
          </p:txBody>
        </p:sp>
      </p:grpSp>
      <p:grpSp>
        <p:nvGrpSpPr>
          <p:cNvPr id="8" name="Group 77"/>
          <p:cNvGrpSpPr/>
          <p:nvPr/>
        </p:nvGrpSpPr>
        <p:grpSpPr>
          <a:xfrm>
            <a:off x="5810249" y="1714488"/>
            <a:ext cx="4374916" cy="2257498"/>
            <a:chOff x="500034" y="714362"/>
            <a:chExt cx="4374916" cy="2257498"/>
          </a:xfrm>
        </p:grpSpPr>
        <p:sp>
          <p:nvSpPr>
            <p:cNvPr id="86" name="TextBox 85"/>
            <p:cNvSpPr txBox="1"/>
            <p:nvPr/>
          </p:nvSpPr>
          <p:spPr>
            <a:xfrm>
              <a:off x="500034" y="2571750"/>
              <a:ext cx="4374916" cy="400110"/>
            </a:xfrm>
            <a:prstGeom prst="rect">
              <a:avLst/>
            </a:prstGeom>
            <a:noFill/>
          </p:spPr>
          <p:txBody>
            <a:bodyPr wrap="none" rtlCol="0">
              <a:spAutoFit/>
            </a:bodyPr>
            <a:lstStyle/>
            <a:p>
              <a:pPr defTabSz="914378"/>
              <a:r>
                <a:rPr lang="en-US" sz="2000" kern="0" dirty="0">
                  <a:solidFill>
                    <a:prstClr val="white">
                      <a:lumMod val="85000"/>
                    </a:prstClr>
                  </a:solidFill>
                </a:rPr>
                <a:t>a. Distribution </a:t>
              </a:r>
              <a:r>
                <a:rPr lang="en-US" sz="2000" kern="0" dirty="0" err="1">
                  <a:solidFill>
                    <a:prstClr val="white">
                      <a:lumMod val="85000"/>
                    </a:prstClr>
                  </a:solidFill>
                </a:rPr>
                <a:t>eg</a:t>
              </a:r>
              <a:r>
                <a:rPr lang="en-US" sz="2000" kern="0" dirty="0">
                  <a:solidFill>
                    <a:prstClr val="white">
                      <a:lumMod val="85000"/>
                    </a:prstClr>
                  </a:solidFill>
                </a:rPr>
                <a:t>. importance sampling)</a:t>
              </a:r>
              <a:endParaRPr lang="en-GB" sz="2000" kern="0" dirty="0">
                <a:solidFill>
                  <a:prstClr val="white">
                    <a:lumMod val="85000"/>
                  </a:prstClr>
                </a:solidFill>
              </a:endParaRPr>
            </a:p>
          </p:txBody>
        </p:sp>
        <p:cxnSp>
          <p:nvCxnSpPr>
            <p:cNvPr id="46" name="Straight Arrow Connector 45"/>
            <p:cNvCxnSpPr/>
            <p:nvPr/>
          </p:nvCxnSpPr>
          <p:spPr>
            <a:xfrm rot="5400000" flipH="1" flipV="1">
              <a:off x="248417" y="1570666"/>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68340" y="2189796"/>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6808" y="2177910"/>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84556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V="1">
              <a:off x="1202755"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938700"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V="1">
              <a:off x="1488507"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V="1">
              <a:off x="163138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V="1">
              <a:off x="1988573"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2035401" y="1819627"/>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V="1">
              <a:off x="2131449"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V="1">
              <a:off x="235955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V="1">
              <a:off x="257387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V="1">
              <a:off x="2716747"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293106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3288251" y="1819628"/>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298873" y="714362"/>
              <a:ext cx="2164375" cy="400110"/>
            </a:xfrm>
            <a:prstGeom prst="rect">
              <a:avLst/>
            </a:prstGeom>
            <a:noFill/>
          </p:spPr>
          <p:txBody>
            <a:bodyPr wrap="none" rtlCol="0">
              <a:spAutoFit/>
            </a:bodyPr>
            <a:lstStyle/>
            <a:p>
              <a:pPr defTabSz="914378"/>
              <a:r>
                <a:rPr lang="en-US" sz="2000" kern="0" dirty="0">
                  <a:solidFill>
                    <a:prstClr val="white"/>
                  </a:solidFill>
                </a:rPr>
                <a:t>2. modify locations</a:t>
              </a:r>
              <a:endParaRPr lang="en-GB" sz="2000" kern="0" dirty="0">
                <a:solidFill>
                  <a:prstClr val="white"/>
                </a:solidFill>
              </a:endParaRPr>
            </a:p>
          </p:txBody>
        </p:sp>
      </p:grpSp>
      <p:sp>
        <p:nvSpPr>
          <p:cNvPr id="79" name="TextBox 78"/>
          <p:cNvSpPr txBox="1"/>
          <p:nvPr/>
        </p:nvSpPr>
        <p:spPr>
          <a:xfrm>
            <a:off x="2238348" y="3500438"/>
            <a:ext cx="3000396" cy="400110"/>
          </a:xfrm>
          <a:prstGeom prst="rect">
            <a:avLst/>
          </a:prstGeom>
          <a:noFill/>
        </p:spPr>
        <p:txBody>
          <a:bodyPr wrap="square" rtlCol="0">
            <a:spAutoFit/>
          </a:bodyPr>
          <a:lstStyle/>
          <a:p>
            <a:pPr defTabSz="914378"/>
            <a:r>
              <a:rPr lang="en-US" sz="2000" kern="0" dirty="0" err="1">
                <a:solidFill>
                  <a:prstClr val="white">
                    <a:lumMod val="85000"/>
                  </a:prstClr>
                </a:solidFill>
              </a:rPr>
              <a:t>eg</a:t>
            </a:r>
            <a:r>
              <a:rPr lang="en-US" sz="2000" kern="0" dirty="0">
                <a:solidFill>
                  <a:prstClr val="white">
                    <a:lumMod val="85000"/>
                  </a:prstClr>
                </a:solidFill>
              </a:rPr>
              <a:t>. </a:t>
            </a:r>
            <a:r>
              <a:rPr lang="en-US" sz="2000" kern="0" dirty="0" err="1">
                <a:solidFill>
                  <a:prstClr val="white">
                    <a:lumMod val="85000"/>
                  </a:prstClr>
                </a:solidFill>
              </a:rPr>
              <a:t>quadrature</a:t>
            </a:r>
            <a:r>
              <a:rPr lang="en-US" sz="2000" kern="0" dirty="0">
                <a:solidFill>
                  <a:prstClr val="white">
                    <a:lumMod val="85000"/>
                  </a:prstClr>
                </a:solidFill>
              </a:rPr>
              <a:t> rules</a:t>
            </a:r>
            <a:endParaRPr lang="en-GB" sz="2000" kern="0" dirty="0">
              <a:solidFill>
                <a:prstClr val="white">
                  <a:lumMod val="85000"/>
                </a:prstClr>
              </a:solidFill>
            </a:endParaRPr>
          </a:p>
        </p:txBody>
      </p:sp>
      <p:sp>
        <p:nvSpPr>
          <p:cNvPr id="78" name="Rectangle 77"/>
          <p:cNvSpPr/>
          <p:nvPr/>
        </p:nvSpPr>
        <p:spPr>
          <a:xfrm>
            <a:off x="2595538" y="1919707"/>
            <a:ext cx="6986636" cy="3404354"/>
          </a:xfrm>
          <a:prstGeom prst="rect">
            <a:avLst/>
          </a:prstGeom>
          <a:solidFill>
            <a:srgbClr val="000000"/>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grpSp>
        <p:nvGrpSpPr>
          <p:cNvPr id="9" name="Group 79"/>
          <p:cNvGrpSpPr/>
          <p:nvPr/>
        </p:nvGrpSpPr>
        <p:grpSpPr>
          <a:xfrm>
            <a:off x="2814617" y="2857497"/>
            <a:ext cx="6281781" cy="1428760"/>
            <a:chOff x="1285852" y="3261522"/>
            <a:chExt cx="6281781" cy="1239053"/>
          </a:xfrm>
        </p:grpSpPr>
        <p:cxnSp>
          <p:nvCxnSpPr>
            <p:cNvPr id="81" name="Straight Arrow Connector 80"/>
            <p:cNvCxnSpPr/>
            <p:nvPr/>
          </p:nvCxnSpPr>
          <p:spPr>
            <a:xfrm rot="5400000" flipH="1" flipV="1">
              <a:off x="3809994" y="3880652"/>
              <a:ext cx="1239053"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364039"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285852" y="4429138"/>
              <a:ext cx="3203594" cy="794"/>
            </a:xfrm>
            <a:prstGeom prst="straightConnector1">
              <a:avLst/>
            </a:prstGeom>
            <a:ln>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923160" y="1957320"/>
            <a:ext cx="4373313" cy="400110"/>
          </a:xfrm>
          <a:prstGeom prst="rect">
            <a:avLst/>
          </a:prstGeom>
          <a:noFill/>
        </p:spPr>
        <p:txBody>
          <a:bodyPr wrap="none" rtlCol="0">
            <a:spAutoFit/>
          </a:bodyPr>
          <a:lstStyle/>
          <a:p>
            <a:pPr defTabSz="914378"/>
            <a:r>
              <a:rPr lang="en-US" sz="2000" kern="0">
                <a:solidFill>
                  <a:prstClr val="white"/>
                </a:solidFill>
              </a:rPr>
              <a:t>sampling </a:t>
            </a:r>
            <a:r>
              <a:rPr lang="en-US" sz="2000" kern="0" dirty="0">
                <a:solidFill>
                  <a:prstClr val="white"/>
                </a:solidFill>
              </a:rPr>
              <a:t>function in the Fourier domain</a:t>
            </a:r>
            <a:endParaRPr lang="en-GB" sz="2000" kern="0" dirty="0">
              <a:solidFill>
                <a:prstClr val="white"/>
              </a:solidFill>
            </a:endParaRPr>
          </a:p>
        </p:txBody>
      </p:sp>
      <p:grpSp>
        <p:nvGrpSpPr>
          <p:cNvPr id="10" name="Group 84"/>
          <p:cNvGrpSpPr/>
          <p:nvPr/>
        </p:nvGrpSpPr>
        <p:grpSpPr>
          <a:xfrm>
            <a:off x="3095604" y="3782376"/>
            <a:ext cx="5735976" cy="861070"/>
            <a:chOff x="1571604" y="2217420"/>
            <a:chExt cx="5735976" cy="1419226"/>
          </a:xfrm>
          <a:effectLst>
            <a:outerShdw blurRad="50800" dist="38100" dir="13500000" algn="br" rotWithShape="0">
              <a:prstClr val="black">
                <a:alpha val="40000"/>
              </a:prstClr>
            </a:outerShdw>
          </a:effectLst>
        </p:grpSpPr>
        <p:sp>
          <p:nvSpPr>
            <p:cNvPr id="88" name="Freeform 87"/>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89" name="Freeform 88"/>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nvGrpSpPr>
          <p:cNvPr id="11" name="Group 89"/>
          <p:cNvGrpSpPr/>
          <p:nvPr/>
        </p:nvGrpSpPr>
        <p:grpSpPr>
          <a:xfrm>
            <a:off x="3100368" y="2857498"/>
            <a:ext cx="5715040" cy="1342921"/>
            <a:chOff x="1576367" y="1931559"/>
            <a:chExt cx="5715040" cy="982980"/>
          </a:xfrm>
        </p:grpSpPr>
        <p:grpSp>
          <p:nvGrpSpPr>
            <p:cNvPr id="12" name="Group 98"/>
            <p:cNvGrpSpPr/>
            <p:nvPr/>
          </p:nvGrpSpPr>
          <p:grpSpPr>
            <a:xfrm>
              <a:off x="1576367" y="1931559"/>
              <a:ext cx="5715040" cy="982980"/>
              <a:chOff x="1571604" y="3160406"/>
              <a:chExt cx="5715040" cy="982980"/>
            </a:xfrm>
          </p:grpSpPr>
          <p:sp>
            <p:nvSpPr>
              <p:cNvPr id="93" name="Freeform 92"/>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94" name="Freeform 93"/>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92" name="Straight Connector 91"/>
            <p:cNvCxnSpPr/>
            <p:nvPr/>
          </p:nvCxnSpPr>
          <p:spPr>
            <a:xfrm rot="5400000" flipH="1" flipV="1">
              <a:off x="4143374" y="2428874"/>
              <a:ext cx="571502" cy="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8248161" y="4357696"/>
            <a:ext cx="922047" cy="307777"/>
          </a:xfrm>
          <a:prstGeom prst="rect">
            <a:avLst/>
          </a:prstGeom>
          <a:noFill/>
        </p:spPr>
        <p:txBody>
          <a:bodyPr wrap="none" rtlCol="0">
            <a:spAutoFit/>
          </a:bodyPr>
          <a:lstStyle/>
          <a:p>
            <a:pPr defTabSz="914378"/>
            <a:r>
              <a:rPr lang="en-US" sz="1400" kern="0" dirty="0">
                <a:solidFill>
                  <a:prstClr val="white"/>
                </a:solidFill>
              </a:rPr>
              <a:t>frequency</a:t>
            </a:r>
            <a:endParaRPr lang="en-GB" sz="1400" kern="0" dirty="0">
              <a:solidFill>
                <a:prstClr val="white"/>
              </a:solidFill>
            </a:endParaRPr>
          </a:p>
        </p:txBody>
      </p:sp>
      <p:sp>
        <p:nvSpPr>
          <p:cNvPr id="96" name="TextBox 95"/>
          <p:cNvSpPr txBox="1"/>
          <p:nvPr/>
        </p:nvSpPr>
        <p:spPr>
          <a:xfrm>
            <a:off x="3311265" y="2518943"/>
            <a:ext cx="3121367" cy="369332"/>
          </a:xfrm>
          <a:prstGeom prst="rect">
            <a:avLst/>
          </a:prstGeom>
          <a:noFill/>
        </p:spPr>
        <p:txBody>
          <a:bodyPr wrap="none" rtlCol="0">
            <a:spAutoFit/>
          </a:bodyPr>
          <a:lstStyle/>
          <a:p>
            <a:pPr defTabSz="914378"/>
            <a:r>
              <a:rPr lang="en-US" kern="0" dirty="0">
                <a:solidFill>
                  <a:srgbClr val="FFC000"/>
                </a:solidFill>
              </a:rPr>
              <a:t>amplitude (sampling spectrum)</a:t>
            </a:r>
            <a:endParaRPr lang="en-GB" kern="0" dirty="0">
              <a:solidFill>
                <a:srgbClr val="FFC000"/>
              </a:solidFill>
            </a:endParaRPr>
          </a:p>
        </p:txBody>
      </p:sp>
      <p:sp>
        <p:nvSpPr>
          <p:cNvPr id="97" name="TextBox 96"/>
          <p:cNvSpPr txBox="1"/>
          <p:nvPr/>
        </p:nvSpPr>
        <p:spPr>
          <a:xfrm>
            <a:off x="3238482" y="4572009"/>
            <a:ext cx="2775119" cy="369332"/>
          </a:xfrm>
          <a:prstGeom prst="rect">
            <a:avLst/>
          </a:prstGeom>
          <a:noFill/>
        </p:spPr>
        <p:txBody>
          <a:bodyPr wrap="none" rtlCol="0">
            <a:spAutoFit/>
          </a:bodyPr>
          <a:lstStyle/>
          <a:p>
            <a:pPr defTabSz="914378"/>
            <a:r>
              <a:rPr lang="en-US" kern="0">
                <a:solidFill>
                  <a:srgbClr val="1F497D">
                    <a:lumMod val="40000"/>
                    <a:lumOff val="60000"/>
                  </a:srgbClr>
                </a:solidFill>
              </a:rPr>
              <a:t>phase  (sampling spectrum)</a:t>
            </a:r>
            <a:endParaRPr lang="en-GB" kern="0" dirty="0">
              <a:solidFill>
                <a:srgbClr val="1F497D">
                  <a:lumMod val="40000"/>
                  <a:lumOff val="60000"/>
                </a:srgbClr>
              </a:solidFill>
            </a:endParaRPr>
          </a:p>
        </p:txBody>
      </p:sp>
      <p:sp>
        <p:nvSpPr>
          <p:cNvPr id="7" name="Slide Number Placeholder 6"/>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60</a:t>
            </a:fld>
            <a:endParaRPr lang="en-US" sz="1800" kern="0">
              <a:solidFill>
                <a:prstClr val="white"/>
              </a:solidFill>
            </a:endParaRPr>
          </a:p>
        </p:txBody>
      </p:sp>
      <p:sp>
        <p:nvSpPr>
          <p:cNvPr id="80" name="Title 1"/>
          <p:cNvSpPr>
            <a:spLocks noGrp="1"/>
          </p:cNvSpPr>
          <p:nvPr>
            <p:ph type="title"/>
          </p:nvPr>
        </p:nvSpPr>
        <p:spPr>
          <a:xfrm>
            <a:off x="761168" y="163270"/>
            <a:ext cx="10655376" cy="825500"/>
          </a:xfrm>
        </p:spPr>
        <p:txBody>
          <a:bodyPr>
            <a:normAutofit/>
          </a:bodyPr>
          <a:lstStyle/>
          <a:p>
            <a:pPr algn="ctr"/>
            <a:r>
              <a:rPr lang="en-US" dirty="0"/>
              <a:t>Abstracting sampling strategy using spectra</a:t>
            </a:r>
          </a:p>
        </p:txBody>
      </p:sp>
    </p:spTree>
    <p:extLst>
      <p:ext uri="{BB962C8B-B14F-4D97-AF65-F5344CB8AC3E}">
        <p14:creationId xmlns:p14="http://schemas.microsoft.com/office/powerpoint/2010/main" val="417105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811713" y="896291"/>
            <a:ext cx="10578100" cy="619125"/>
          </a:xfrm>
        </p:spPr>
        <p:txBody>
          <a:bodyPr>
            <a:normAutofit fontScale="90000"/>
          </a:bodyPr>
          <a:lstStyle/>
          <a:p>
            <a:pPr algn="ctr"/>
            <a:r>
              <a:rPr lang="en-US" dirty="0"/>
              <a:t>stochastic sampling &amp; instances of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885921" y="2000240"/>
            <a:ext cx="128112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6468768" y="2126449"/>
            <a:ext cx="808235" cy="461665"/>
          </a:xfrm>
          <a:prstGeom prst="rect">
            <a:avLst/>
          </a:prstGeom>
          <a:noFill/>
        </p:spPr>
        <p:txBody>
          <a:bodyPr wrap="none" rtlCol="0">
            <a:spAutoFit/>
          </a:bodyPr>
          <a:lstStyle/>
          <a:p>
            <a:pPr algn="ctr" defTabSz="914378"/>
            <a:r>
              <a:rPr lang="en-US" sz="1200" kern="0" dirty="0">
                <a:solidFill>
                  <a:prstClr val="white"/>
                </a:solidFill>
              </a:rPr>
              <a:t>Fourier</a:t>
            </a:r>
          </a:p>
          <a:p>
            <a:pPr algn="ctr" defTabSz="914378"/>
            <a:r>
              <a:rPr lang="en-US" sz="1200" kern="0" dirty="0">
                <a:solidFill>
                  <a:prstClr val="white"/>
                </a:solidFill>
              </a:rPr>
              <a:t>transform</a:t>
            </a:r>
            <a:endParaRPr lang="en-GB" sz="1200" kern="0" dirty="0">
              <a:solidFill>
                <a:prstClr val="white"/>
              </a:solidFill>
            </a:endParaRPr>
          </a:p>
        </p:txBody>
      </p:sp>
      <p:sp>
        <p:nvSpPr>
          <p:cNvPr id="270" name="TextBox 269"/>
          <p:cNvSpPr txBox="1"/>
          <p:nvPr/>
        </p:nvSpPr>
        <p:spPr>
          <a:xfrm>
            <a:off x="3238481" y="2071679"/>
            <a:ext cx="556563" cy="307777"/>
          </a:xfrm>
          <a:prstGeom prst="rect">
            <a:avLst/>
          </a:prstGeom>
          <a:noFill/>
        </p:spPr>
        <p:txBody>
          <a:bodyPr wrap="none" rtlCol="0">
            <a:spAutoFit/>
          </a:bodyPr>
          <a:lstStyle/>
          <a:p>
            <a:pPr defTabSz="914378"/>
            <a:r>
              <a:rPr lang="en-US" sz="1400" kern="0" dirty="0">
                <a:solidFill>
                  <a:prstClr val="white"/>
                </a:solidFill>
              </a:rPr>
              <a:t>draw</a:t>
            </a:r>
            <a:endParaRPr lang="en-GB" sz="1400" kern="0" dirty="0">
              <a:solidFill>
                <a:prstClr val="white"/>
              </a:solidFill>
            </a:endParaRPr>
          </a:p>
        </p:txBody>
      </p:sp>
      <p:sp>
        <p:nvSpPr>
          <p:cNvPr id="271" name="TextBox 270"/>
          <p:cNvSpPr txBox="1"/>
          <p:nvPr/>
        </p:nvSpPr>
        <p:spPr>
          <a:xfrm>
            <a:off x="3911829" y="1643051"/>
            <a:ext cx="2634054" cy="307777"/>
          </a:xfrm>
          <a:prstGeom prst="rect">
            <a:avLst/>
          </a:prstGeom>
          <a:noFill/>
        </p:spPr>
        <p:txBody>
          <a:bodyPr wrap="none" rtlCol="0">
            <a:spAutoFit/>
          </a:bodyPr>
          <a:lstStyle/>
          <a:p>
            <a:pPr defTabSz="914378"/>
            <a:r>
              <a:rPr lang="en-US" sz="1400" kern="0" dirty="0">
                <a:solidFill>
                  <a:prstClr val="white"/>
                </a:solidFill>
              </a:rPr>
              <a:t>realizations of sampling functions</a:t>
            </a:r>
            <a:endParaRPr lang="en-GB" sz="1400" kern="0" dirty="0">
              <a:solidFill>
                <a:prstClr val="white"/>
              </a:solidFill>
            </a:endParaRPr>
          </a:p>
        </p:txBody>
      </p:sp>
      <p:sp>
        <p:nvSpPr>
          <p:cNvPr id="272" name="TextBox 271"/>
          <p:cNvSpPr txBox="1"/>
          <p:nvPr/>
        </p:nvSpPr>
        <p:spPr>
          <a:xfrm>
            <a:off x="7355407" y="1643051"/>
            <a:ext cx="2492990" cy="307777"/>
          </a:xfrm>
          <a:prstGeom prst="rect">
            <a:avLst/>
          </a:prstGeom>
          <a:noFill/>
        </p:spPr>
        <p:txBody>
          <a:bodyPr wrap="none" rtlCol="0">
            <a:spAutoFit/>
          </a:bodyPr>
          <a:lstStyle/>
          <a:p>
            <a:pPr defTabSz="914378"/>
            <a:r>
              <a:rPr lang="en-US" sz="1400" kern="0" dirty="0">
                <a:solidFill>
                  <a:prstClr val="white"/>
                </a:solidFill>
              </a:rPr>
              <a:t>realizations of sampling spectra</a:t>
            </a:r>
            <a:endParaRPr lang="en-GB" sz="1400" kern="0" dirty="0">
              <a:solidFill>
                <a:prstClr val="white"/>
              </a:solidFill>
            </a:endParaRPr>
          </a:p>
        </p:txBody>
      </p:sp>
      <p:sp>
        <p:nvSpPr>
          <p:cNvPr id="12" name="Slide Number Placeholder 1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61</a:t>
            </a:fld>
            <a:endParaRPr lang="en-US" sz="1800" kern="0">
              <a:solidFill>
                <a:prstClr val="white"/>
              </a:solidFill>
            </a:endParaRPr>
          </a:p>
        </p:txBody>
      </p:sp>
    </p:spTree>
    <p:extLst>
      <p:ext uri="{BB962C8B-B14F-4D97-AF65-F5344CB8AC3E}">
        <p14:creationId xmlns:p14="http://schemas.microsoft.com/office/powerpoint/2010/main" val="288852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885921" y="1562088"/>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513433" y="896291"/>
            <a:ext cx="11174660" cy="619125"/>
          </a:xfrm>
        </p:spPr>
        <p:txBody>
          <a:bodyPr>
            <a:normAutofit fontScale="90000"/>
          </a:bodyPr>
          <a:lstStyle/>
          <a:p>
            <a:pPr algn="ctr"/>
            <a:r>
              <a:rPr lang="en-US" dirty="0"/>
              <a:t>assessing estimators using sampling spectra</a:t>
            </a:r>
          </a:p>
        </p:txBody>
      </p:sp>
      <p:sp>
        <p:nvSpPr>
          <p:cNvPr id="5" name="Title 1"/>
          <p:cNvSpPr txBox="1">
            <a:spLocks/>
          </p:cNvSpPr>
          <p:nvPr/>
        </p:nvSpPr>
        <p:spPr>
          <a:xfrm>
            <a:off x="2400273" y="1048691"/>
            <a:ext cx="7705780" cy="619125"/>
          </a:xfrm>
          <a:prstGeom prst="rect">
            <a:avLst/>
          </a:prstGeom>
        </p:spPr>
        <p:txBody>
          <a:bodyPr vert="horz" lIns="81639" tIns="40819" rIns="81639" bIns="40819" rtlCol="0" anchor="ctr">
            <a:normAutofit/>
          </a:bodyPr>
          <a:lstStyle/>
          <a:p>
            <a:pPr algn="ctr" defTabSz="816368">
              <a:spcBef>
                <a:spcPct val="0"/>
              </a:spcBef>
              <a:defRPr/>
            </a:pPr>
            <a:endParaRPr lang="en-US" sz="3000" b="1" kern="0" dirty="0">
              <a:solidFill>
                <a:prstClr val="black"/>
              </a:solidFill>
              <a:latin typeface="Arial" pitchFamily="34" charset="0"/>
              <a:cs typeface="Arial" pitchFamily="34" charset="0"/>
            </a:endParaRPr>
          </a:p>
        </p:txBody>
      </p:sp>
      <p:sp>
        <p:nvSpPr>
          <p:cNvPr id="71" name="Rectangle 70"/>
          <p:cNvSpPr/>
          <p:nvPr/>
        </p:nvSpPr>
        <p:spPr>
          <a:xfrm>
            <a:off x="1545240" y="2000240"/>
            <a:ext cx="152234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 </a:t>
            </a:r>
          </a:p>
          <a:p>
            <a:pPr algn="ctr" defTabSz="914378"/>
            <a:r>
              <a:rPr lang="en-US" kern="0" dirty="0">
                <a:solidFill>
                  <a:prstClr val="white"/>
                </a:solidFill>
              </a:rPr>
              <a:t>(Strategy 1)</a:t>
            </a:r>
            <a:endParaRPr lang="en-GB" kern="0" dirty="0">
              <a:solidFill>
                <a:prstClr val="white"/>
              </a:solidFill>
            </a:endParaRPr>
          </a:p>
        </p:txBody>
      </p:sp>
      <p:sp>
        <p:nvSpPr>
          <p:cNvPr id="92" name="Rectangle 91"/>
          <p:cNvSpPr/>
          <p:nvPr/>
        </p:nvSpPr>
        <p:spPr>
          <a:xfrm>
            <a:off x="3945892" y="201554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a:off x="4074829" y="189308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a:off x="4010361" y="195431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a:off x="3945892" y="201554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a:off x="3881424" y="207678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2" name="Group 129"/>
          <p:cNvGrpSpPr/>
          <p:nvPr/>
        </p:nvGrpSpPr>
        <p:grpSpPr>
          <a:xfrm>
            <a:off x="7239009" y="1893083"/>
            <a:ext cx="2643206" cy="857256"/>
            <a:chOff x="6786578" y="1214428"/>
            <a:chExt cx="2928958" cy="1000132"/>
          </a:xfrm>
        </p:grpSpPr>
        <p:sp>
          <p:nvSpPr>
            <p:cNvPr id="131" name="Rectangle 130"/>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2" name="Rectangle 131"/>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3" name="Rectangle 132"/>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4" name="Rectangle 133"/>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35" name="Rectangle 134"/>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3" name="Group 96"/>
            <p:cNvGrpSpPr/>
            <p:nvPr/>
          </p:nvGrpSpPr>
          <p:grpSpPr>
            <a:xfrm>
              <a:off x="6858016" y="1500180"/>
              <a:ext cx="2567006" cy="642942"/>
              <a:chOff x="1290615" y="2000246"/>
              <a:chExt cx="6281781" cy="1785950"/>
            </a:xfrm>
          </p:grpSpPr>
          <p:grpSp>
            <p:nvGrpSpPr>
              <p:cNvPr id="4" name="Group 136"/>
              <p:cNvGrpSpPr/>
              <p:nvPr/>
            </p:nvGrpSpPr>
            <p:grpSpPr>
              <a:xfrm>
                <a:off x="1290615" y="2000247"/>
                <a:ext cx="6281781" cy="1428760"/>
                <a:chOff x="1285852" y="3261522"/>
                <a:chExt cx="6281781" cy="1239053"/>
              </a:xfrm>
            </p:grpSpPr>
            <p:cxnSp>
              <p:nvCxnSpPr>
                <p:cNvPr id="146" name="Straight Arrow Connector 145"/>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 name="Group 12"/>
              <p:cNvGrpSpPr/>
              <p:nvPr/>
            </p:nvGrpSpPr>
            <p:grpSpPr>
              <a:xfrm>
                <a:off x="1576367" y="2000246"/>
                <a:ext cx="5715040" cy="1342921"/>
                <a:chOff x="1576367" y="1931559"/>
                <a:chExt cx="5715040" cy="982980"/>
              </a:xfrm>
            </p:grpSpPr>
            <p:grpSp>
              <p:nvGrpSpPr>
                <p:cNvPr id="9" name="Group 98"/>
                <p:cNvGrpSpPr/>
                <p:nvPr/>
              </p:nvGrpSpPr>
              <p:grpSpPr>
                <a:xfrm>
                  <a:off x="1576367" y="1931559"/>
                  <a:ext cx="5715040" cy="982980"/>
                  <a:chOff x="1571604" y="3160406"/>
                  <a:chExt cx="5715040" cy="982980"/>
                </a:xfrm>
              </p:grpSpPr>
              <p:sp>
                <p:nvSpPr>
                  <p:cNvPr id="144"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145"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143" name="Straight Connector 142"/>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140"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141"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1" name="Group 180"/>
          <p:cNvGrpSpPr/>
          <p:nvPr/>
        </p:nvGrpSpPr>
        <p:grpSpPr>
          <a:xfrm>
            <a:off x="4024298" y="2143116"/>
            <a:ext cx="2200548" cy="499314"/>
            <a:chOff x="1940971" y="2131194"/>
            <a:chExt cx="3204387" cy="1239054"/>
          </a:xfrm>
        </p:grpSpPr>
        <p:cxnSp>
          <p:nvCxnSpPr>
            <p:cNvPr id="149" name="Straight Arrow Connector 148"/>
            <p:cNvCxnSpPr/>
            <p:nvPr/>
          </p:nvCxnSpPr>
          <p:spPr>
            <a:xfrm rot="5400000" flipH="1" flipV="1">
              <a:off x="1321841" y="275032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1941764" y="3369454"/>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000232" y="3357568"/>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16200000" flipV="1">
              <a:off x="191898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6200000" flipV="1">
              <a:off x="2276179"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6200000" flipV="1">
              <a:off x="2012124"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6200000" flipV="1">
              <a:off x="2561931"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flipV="1">
              <a:off x="270480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V="1">
              <a:off x="3061997"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V="1">
              <a:off x="3108825" y="2999285"/>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6200000" flipV="1">
              <a:off x="3204873"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flipV="1">
              <a:off x="343298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rot="16200000" flipV="1">
              <a:off x="364729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16200000" flipV="1">
              <a:off x="3790171"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rot="16200000" flipV="1">
              <a:off x="400448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6200000" flipV="1">
              <a:off x="4361675" y="2999286"/>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0" name="Rectangle 199"/>
          <p:cNvSpPr/>
          <p:nvPr/>
        </p:nvSpPr>
        <p:spPr>
          <a:xfrm>
            <a:off x="1576287" y="3750471"/>
            <a:ext cx="1488624"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kern="0" dirty="0">
                <a:solidFill>
                  <a:prstClr val="white"/>
                </a:solidFill>
              </a:rPr>
              <a:t>Sampler</a:t>
            </a:r>
          </a:p>
          <a:p>
            <a:pPr algn="ctr" defTabSz="914378"/>
            <a:r>
              <a:rPr lang="en-US" kern="0" dirty="0">
                <a:solidFill>
                  <a:prstClr val="white"/>
                </a:solidFill>
              </a:rPr>
              <a:t>(Strategy 2)</a:t>
            </a:r>
            <a:endParaRPr lang="en-GB" kern="0" dirty="0">
              <a:solidFill>
                <a:prstClr val="white"/>
              </a:solidFill>
            </a:endParaRPr>
          </a:p>
        </p:txBody>
      </p:sp>
      <p:grpSp>
        <p:nvGrpSpPr>
          <p:cNvPr id="12" name="Group 205"/>
          <p:cNvGrpSpPr/>
          <p:nvPr/>
        </p:nvGrpSpPr>
        <p:grpSpPr>
          <a:xfrm>
            <a:off x="7310446" y="3643314"/>
            <a:ext cx="2643206" cy="857256"/>
            <a:chOff x="6786578" y="1214428"/>
            <a:chExt cx="2928958" cy="1000132"/>
          </a:xfrm>
        </p:grpSpPr>
        <p:sp>
          <p:nvSpPr>
            <p:cNvPr id="207" name="Rectangle 206"/>
            <p:cNvSpPr/>
            <p:nvPr/>
          </p:nvSpPr>
          <p:spPr>
            <a:xfrm>
              <a:off x="6858016" y="1357304"/>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8" name="Rectangle 207"/>
            <p:cNvSpPr/>
            <p:nvPr/>
          </p:nvSpPr>
          <p:spPr>
            <a:xfrm>
              <a:off x="7000892" y="1214428"/>
              <a:ext cx="2714644" cy="78581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9" name="Rectangle 208"/>
            <p:cNvSpPr/>
            <p:nvPr/>
          </p:nvSpPr>
          <p:spPr>
            <a:xfrm>
              <a:off x="6929454" y="1285866"/>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0" name="Rectangle 209"/>
            <p:cNvSpPr/>
            <p:nvPr/>
          </p:nvSpPr>
          <p:spPr>
            <a:xfrm>
              <a:off x="6858016" y="1357304"/>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11" name="Rectangle 210"/>
            <p:cNvSpPr/>
            <p:nvPr/>
          </p:nvSpPr>
          <p:spPr>
            <a:xfrm>
              <a:off x="6786578" y="1428742"/>
              <a:ext cx="2714644" cy="78581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3" name="Group 96"/>
            <p:cNvGrpSpPr/>
            <p:nvPr/>
          </p:nvGrpSpPr>
          <p:grpSpPr>
            <a:xfrm>
              <a:off x="6858016" y="1500180"/>
              <a:ext cx="2567006" cy="642942"/>
              <a:chOff x="1290615" y="2000246"/>
              <a:chExt cx="6281781" cy="1785950"/>
            </a:xfrm>
          </p:grpSpPr>
          <p:grpSp>
            <p:nvGrpSpPr>
              <p:cNvPr id="14" name="Group 136"/>
              <p:cNvGrpSpPr/>
              <p:nvPr/>
            </p:nvGrpSpPr>
            <p:grpSpPr>
              <a:xfrm>
                <a:off x="1290615" y="2000247"/>
                <a:ext cx="6281781" cy="1428760"/>
                <a:chOff x="1285852" y="3261522"/>
                <a:chExt cx="6281781" cy="1239053"/>
              </a:xfrm>
            </p:grpSpPr>
            <p:cxnSp>
              <p:nvCxnSpPr>
                <p:cNvPr id="222" name="Straight Arrow Connector 221"/>
                <p:cNvCxnSpPr/>
                <p:nvPr/>
              </p:nvCxnSpPr>
              <p:spPr>
                <a:xfrm rot="5400000" flipH="1" flipV="1">
                  <a:off x="3809994" y="3880652"/>
                  <a:ext cx="1239053"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4364039"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H="1">
                  <a:off x="1285852" y="4429138"/>
                  <a:ext cx="3203594" cy="794"/>
                </a:xfrm>
                <a:prstGeom prst="straightConnector1">
                  <a:avLst/>
                </a:prstGeom>
                <a:ln w="12700">
                  <a:solidFill>
                    <a:schemeClr val="bg2">
                      <a:lumMod val="75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15" name="Group 12"/>
              <p:cNvGrpSpPr/>
              <p:nvPr/>
            </p:nvGrpSpPr>
            <p:grpSpPr>
              <a:xfrm>
                <a:off x="1576367" y="2000246"/>
                <a:ext cx="5715040" cy="1342921"/>
                <a:chOff x="1576367" y="1931559"/>
                <a:chExt cx="5715040" cy="982980"/>
              </a:xfrm>
            </p:grpSpPr>
            <p:grpSp>
              <p:nvGrpSpPr>
                <p:cNvPr id="16" name="Group 98"/>
                <p:cNvGrpSpPr/>
                <p:nvPr/>
              </p:nvGrpSpPr>
              <p:grpSpPr>
                <a:xfrm>
                  <a:off x="1576367" y="1931559"/>
                  <a:ext cx="5715040" cy="982980"/>
                  <a:chOff x="1571604" y="3160406"/>
                  <a:chExt cx="5715040" cy="982980"/>
                </a:xfrm>
              </p:grpSpPr>
              <p:sp>
                <p:nvSpPr>
                  <p:cNvPr id="220" name="Freeform 219"/>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sp>
                <p:nvSpPr>
                  <p:cNvPr id="221" name="Freeform 220"/>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srgbClr val="92D050"/>
                      </a:solidFill>
                    </a:endParaRPr>
                  </a:p>
                </p:txBody>
              </p:sp>
            </p:grpSp>
            <p:cxnSp>
              <p:nvCxnSpPr>
                <p:cNvPr id="219" name="Straight Connector 218"/>
                <p:cNvCxnSpPr/>
                <p:nvPr/>
              </p:nvCxnSpPr>
              <p:spPr>
                <a:xfrm rot="5400000" flipH="1" flipV="1">
                  <a:off x="4143374" y="2428874"/>
                  <a:ext cx="571502" cy="2"/>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16" name="Freeform 215"/>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sp>
              <p:nvSpPr>
                <p:cNvPr id="217" name="Freeform 216"/>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ln w="12700"/>
              </p:spPr>
              <p:style>
                <a:lnRef idx="1">
                  <a:schemeClr val="accent1"/>
                </a:lnRef>
                <a:fillRef idx="0">
                  <a:schemeClr val="accent1"/>
                </a:fillRef>
                <a:effectRef idx="0">
                  <a:schemeClr val="accent1"/>
                </a:effectRef>
                <a:fontRef idx="minor">
                  <a:schemeClr val="tx1"/>
                </a:fontRef>
              </p:style>
              <p:txBody>
                <a:bodyPr rtlCol="0" anchor="ctr"/>
                <a:lstStyle/>
                <a:p>
                  <a:pPr algn="ctr" defTabSz="914378"/>
                  <a:endParaRPr lang="en-GB" kern="0">
                    <a:solidFill>
                      <a:prstClr val="black"/>
                    </a:solidFill>
                  </a:endParaRPr>
                </a:p>
              </p:txBody>
            </p:sp>
          </p:grpSp>
        </p:grpSp>
      </p:grpSp>
      <p:grpSp>
        <p:nvGrpSpPr>
          <p:cNvPr id="18" name="Group 266"/>
          <p:cNvGrpSpPr/>
          <p:nvPr/>
        </p:nvGrpSpPr>
        <p:grpSpPr>
          <a:xfrm>
            <a:off x="3881422" y="3643314"/>
            <a:ext cx="2643206" cy="857256"/>
            <a:chOff x="2428860" y="2786064"/>
            <a:chExt cx="2643206" cy="857256"/>
          </a:xfrm>
        </p:grpSpPr>
        <p:sp>
          <p:nvSpPr>
            <p:cNvPr id="201" name="Rectangle 200"/>
            <p:cNvSpPr/>
            <p:nvPr/>
          </p:nvSpPr>
          <p:spPr>
            <a:xfrm>
              <a:off x="2493328" y="2908529"/>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2" name="Rectangle 201"/>
            <p:cNvSpPr/>
            <p:nvPr/>
          </p:nvSpPr>
          <p:spPr>
            <a:xfrm>
              <a:off x="2622265" y="2786064"/>
              <a:ext cx="2449801" cy="673558"/>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3" name="Rectangle 202"/>
            <p:cNvSpPr/>
            <p:nvPr/>
          </p:nvSpPr>
          <p:spPr>
            <a:xfrm>
              <a:off x="2557797" y="2847297"/>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4" name="Rectangle 203"/>
            <p:cNvSpPr/>
            <p:nvPr/>
          </p:nvSpPr>
          <p:spPr>
            <a:xfrm>
              <a:off x="2493328" y="2908529"/>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205" name="Rectangle 204"/>
            <p:cNvSpPr/>
            <p:nvPr/>
          </p:nvSpPr>
          <p:spPr>
            <a:xfrm>
              <a:off x="2428860" y="2969762"/>
              <a:ext cx="2449801" cy="673558"/>
            </a:xfrm>
            <a:prstGeom prst="rect">
              <a:avLst/>
            </a:prstGeom>
            <a:solidFill>
              <a:schemeClr val="tx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nvGrpSpPr>
            <p:cNvPr id="19" name="Group 241"/>
            <p:cNvGrpSpPr/>
            <p:nvPr/>
          </p:nvGrpSpPr>
          <p:grpSpPr>
            <a:xfrm>
              <a:off x="2571736" y="3036097"/>
              <a:ext cx="2214578" cy="499314"/>
              <a:chOff x="2869665" y="1845442"/>
              <a:chExt cx="3204387" cy="1239054"/>
            </a:xfrm>
          </p:grpSpPr>
          <p:cxnSp>
            <p:nvCxnSpPr>
              <p:cNvPr id="243" name="Straight Arrow Connector 242"/>
              <p:cNvCxnSpPr/>
              <p:nvPr/>
            </p:nvCxnSpPr>
            <p:spPr>
              <a:xfrm rot="5400000" flipH="1" flipV="1">
                <a:off x="2250535" y="2464572"/>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a:off x="2870458" y="3083702"/>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928926" y="3071816"/>
                <a:ext cx="3000396" cy="1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16200000" flipV="1">
                <a:off x="2733894"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V="1">
                <a:off x="2828783" y="2601498"/>
                <a:ext cx="938219" cy="235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V="1">
                <a:off x="3248013" y="2820691"/>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V="1">
                <a:off x="3703241" y="2820690"/>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16200000" flipV="1">
                <a:off x="4699670" y="2713534"/>
                <a:ext cx="723904"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V="1">
                <a:off x="3352475"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16200000" flipV="1">
                <a:off x="4044099" y="2720112"/>
                <a:ext cx="710745"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V="1">
                <a:off x="4336077"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16200000" flipV="1">
                <a:off x="4777512" y="2570657"/>
                <a:ext cx="1009657"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V="1">
                <a:off x="5283981" y="2856410"/>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84"/>
              <p:cNvGrpSpPr/>
              <p:nvPr/>
            </p:nvGrpSpPr>
            <p:grpSpPr>
              <a:xfrm>
                <a:off x="4171856" y="2144164"/>
                <a:ext cx="1558815" cy="938219"/>
                <a:chOff x="6386434" y="1928808"/>
                <a:chExt cx="1558815" cy="509591"/>
              </a:xfrm>
            </p:grpSpPr>
            <p:cxnSp>
              <p:nvCxnSpPr>
                <p:cNvPr id="257" name="Straight Connector 256"/>
                <p:cNvCxnSpPr/>
                <p:nvPr/>
              </p:nvCxnSpPr>
              <p:spPr>
                <a:xfrm rot="16200000" flipV="1">
                  <a:off x="6138536" y="2176706"/>
                  <a:ext cx="509590"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16200000" flipV="1">
                  <a:off x="6615690"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V="1">
                  <a:off x="7719276" y="2212426"/>
                  <a:ext cx="438153" cy="13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260" name="Straight Connector 259"/>
          <p:cNvCxnSpPr/>
          <p:nvPr/>
        </p:nvCxnSpPr>
        <p:spPr>
          <a:xfrm rot="10800000" flipV="1">
            <a:off x="3238482" y="235306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0800000" flipV="1">
            <a:off x="6596069" y="2357433"/>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0800000" flipV="1">
            <a:off x="3238482" y="4134641"/>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10800000" flipV="1">
            <a:off x="6596069" y="4139012"/>
            <a:ext cx="571503"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024298" y="1643051"/>
            <a:ext cx="2480166" cy="307777"/>
          </a:xfrm>
          <a:prstGeom prst="rect">
            <a:avLst/>
          </a:prstGeom>
          <a:noFill/>
        </p:spPr>
        <p:txBody>
          <a:bodyPr wrap="none" rtlCol="0">
            <a:spAutoFit/>
          </a:bodyPr>
          <a:lstStyle/>
          <a:p>
            <a:pPr defTabSz="914378"/>
            <a:r>
              <a:rPr lang="en-US" sz="1400" kern="0" dirty="0">
                <a:solidFill>
                  <a:prstClr val="white"/>
                </a:solidFill>
              </a:rPr>
              <a:t>Instances of sampling functions</a:t>
            </a:r>
            <a:endParaRPr lang="en-GB" sz="1400" kern="0" dirty="0">
              <a:solidFill>
                <a:prstClr val="white"/>
              </a:solidFill>
            </a:endParaRPr>
          </a:p>
        </p:txBody>
      </p:sp>
      <p:sp>
        <p:nvSpPr>
          <p:cNvPr id="98" name="TextBox 97"/>
          <p:cNvSpPr txBox="1"/>
          <p:nvPr/>
        </p:nvSpPr>
        <p:spPr>
          <a:xfrm>
            <a:off x="7477654" y="1643051"/>
            <a:ext cx="2339102" cy="307777"/>
          </a:xfrm>
          <a:prstGeom prst="rect">
            <a:avLst/>
          </a:prstGeom>
          <a:noFill/>
        </p:spPr>
        <p:txBody>
          <a:bodyPr wrap="none" rtlCol="0">
            <a:spAutoFit/>
          </a:bodyPr>
          <a:lstStyle/>
          <a:p>
            <a:pPr defTabSz="914378"/>
            <a:r>
              <a:rPr lang="en-US" sz="1400" kern="0" dirty="0">
                <a:solidFill>
                  <a:prstClr val="white"/>
                </a:solidFill>
              </a:rPr>
              <a:t>Instances of sampling spectra</a:t>
            </a:r>
            <a:endParaRPr lang="en-GB" sz="1400" kern="0" dirty="0">
              <a:solidFill>
                <a:prstClr val="white"/>
              </a:solidFill>
            </a:endParaRPr>
          </a:p>
        </p:txBody>
      </p:sp>
      <p:sp>
        <p:nvSpPr>
          <p:cNvPr id="100" name="TextBox 99"/>
          <p:cNvSpPr txBox="1"/>
          <p:nvPr/>
        </p:nvSpPr>
        <p:spPr>
          <a:xfrm>
            <a:off x="6881818" y="3000373"/>
            <a:ext cx="3323346" cy="369332"/>
          </a:xfrm>
          <a:prstGeom prst="rect">
            <a:avLst/>
          </a:prstGeom>
          <a:noFill/>
        </p:spPr>
        <p:txBody>
          <a:bodyPr wrap="none" rtlCol="0">
            <a:spAutoFit/>
          </a:bodyPr>
          <a:lstStyle/>
          <a:p>
            <a:pPr defTabSz="914378"/>
            <a:r>
              <a:rPr lang="en-US" kern="0" dirty="0">
                <a:solidFill>
                  <a:srgbClr val="FFFF00"/>
                </a:solidFill>
              </a:rPr>
              <a:t>Which strategy is better? Metric?</a:t>
            </a:r>
            <a:endParaRPr lang="en-GB" kern="0" dirty="0">
              <a:solidFill>
                <a:srgbClr val="FFFF00"/>
              </a:solidFill>
            </a:endParaRPr>
          </a:p>
        </p:txBody>
      </p:sp>
      <p:sp>
        <p:nvSpPr>
          <p:cNvPr id="21" name="Slide Number Placeholder 20"/>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62</a:t>
            </a:fld>
            <a:endParaRPr lang="en-US" sz="1800" kern="0">
              <a:solidFill>
                <a:prstClr val="white"/>
              </a:solidFill>
            </a:endParaRPr>
          </a:p>
        </p:txBody>
      </p:sp>
    </p:spTree>
    <p:extLst>
      <p:ext uri="{BB962C8B-B14F-4D97-AF65-F5344CB8AC3E}">
        <p14:creationId xmlns:p14="http://schemas.microsoft.com/office/powerpoint/2010/main" val="410477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Rectangle 111"/>
          <p:cNvSpPr/>
          <p:nvPr/>
        </p:nvSpPr>
        <p:spPr>
          <a:xfrm flipH="1">
            <a:off x="15379504" y="4071943"/>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6" name="Rectangle 5"/>
          <p:cNvSpPr/>
          <p:nvPr/>
        </p:nvSpPr>
        <p:spPr>
          <a:xfrm>
            <a:off x="1881158" y="1571613"/>
            <a:ext cx="8415396" cy="41005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endParaRPr lang="en-GB" kern="0">
              <a:solidFill>
                <a:prstClr val="white"/>
              </a:solidFill>
            </a:endParaRPr>
          </a:p>
        </p:txBody>
      </p:sp>
      <p:sp>
        <p:nvSpPr>
          <p:cNvPr id="7" name="Title 1"/>
          <p:cNvSpPr>
            <a:spLocks noGrp="1"/>
          </p:cNvSpPr>
          <p:nvPr>
            <p:ph type="title"/>
          </p:nvPr>
        </p:nvSpPr>
        <p:spPr>
          <a:xfrm>
            <a:off x="680830" y="896291"/>
            <a:ext cx="10823964" cy="619125"/>
          </a:xfrm>
        </p:spPr>
        <p:txBody>
          <a:bodyPr>
            <a:normAutofit fontScale="90000"/>
          </a:bodyPr>
          <a:lstStyle/>
          <a:p>
            <a:pPr algn="ctr"/>
            <a:r>
              <a:rPr lang="en-US" dirty="0"/>
              <a:t>accuracy (bias) and precision (variance)</a:t>
            </a:r>
          </a:p>
        </p:txBody>
      </p:sp>
      <p:cxnSp>
        <p:nvCxnSpPr>
          <p:cNvPr id="32" name="Straight Arrow Connector 31"/>
          <p:cNvCxnSpPr/>
          <p:nvPr/>
        </p:nvCxnSpPr>
        <p:spPr>
          <a:xfrm rot="5400000" flipH="1" flipV="1">
            <a:off x="258937" y="3214170"/>
            <a:ext cx="2858316" cy="183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6976" y="4643448"/>
            <a:ext cx="6858048" cy="1700"/>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2" name="Group 43"/>
          <p:cNvGrpSpPr/>
          <p:nvPr/>
        </p:nvGrpSpPr>
        <p:grpSpPr>
          <a:xfrm>
            <a:off x="5524496" y="2714620"/>
            <a:ext cx="2357454" cy="1928826"/>
            <a:chOff x="3676390" y="1902166"/>
            <a:chExt cx="1119449" cy="1001055"/>
          </a:xfrm>
        </p:grpSpPr>
        <p:sp>
          <p:nvSpPr>
            <p:cNvPr id="45" name="Rectangle 44"/>
            <p:cNvSpPr/>
            <p:nvPr/>
          </p:nvSpPr>
          <p:spPr>
            <a:xfrm flipH="1">
              <a:off x="3786182" y="2763928"/>
              <a:ext cx="109792" cy="1378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6" name="Rectangle 45"/>
            <p:cNvSpPr/>
            <p:nvPr/>
          </p:nvSpPr>
          <p:spPr>
            <a:xfrm flipH="1">
              <a:off x="3901085" y="2476674"/>
              <a:ext cx="109792" cy="425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7" name="Rectangle 46"/>
            <p:cNvSpPr/>
            <p:nvPr/>
          </p:nvSpPr>
          <p:spPr>
            <a:xfrm flipH="1">
              <a:off x="4005768" y="2131969"/>
              <a:ext cx="109792" cy="7698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8" name="Rectangle 47"/>
            <p:cNvSpPr/>
            <p:nvPr/>
          </p:nvSpPr>
          <p:spPr>
            <a:xfrm flipH="1">
              <a:off x="4120670" y="1902166"/>
              <a:ext cx="109792" cy="9996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49" name="Rectangle 48"/>
            <p:cNvSpPr/>
            <p:nvPr/>
          </p:nvSpPr>
          <p:spPr>
            <a:xfrm flipH="1">
              <a:off x="4235571" y="2074519"/>
              <a:ext cx="109792" cy="8273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0" name="Rectangle 49"/>
            <p:cNvSpPr/>
            <p:nvPr/>
          </p:nvSpPr>
          <p:spPr>
            <a:xfrm flipH="1">
              <a:off x="4350473" y="2361773"/>
              <a:ext cx="109792" cy="5400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1" name="Rectangle 50"/>
            <p:cNvSpPr/>
            <p:nvPr/>
          </p:nvSpPr>
          <p:spPr>
            <a:xfrm flipH="1">
              <a:off x="4465375" y="2706477"/>
              <a:ext cx="109792" cy="1953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2" name="Rectangle 51"/>
            <p:cNvSpPr/>
            <p:nvPr/>
          </p:nvSpPr>
          <p:spPr>
            <a:xfrm flipH="1">
              <a:off x="4580276" y="2786064"/>
              <a:ext cx="109792" cy="1157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3" name="Rectangle 52"/>
            <p:cNvSpPr/>
            <p:nvPr/>
          </p:nvSpPr>
          <p:spPr>
            <a:xfrm flipH="1">
              <a:off x="4686047" y="2856100"/>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sp>
          <p:nvSpPr>
            <p:cNvPr id="54" name="Rectangle 53"/>
            <p:cNvSpPr/>
            <p:nvPr/>
          </p:nvSpPr>
          <p:spPr>
            <a:xfrm flipH="1">
              <a:off x="3676390" y="2857502"/>
              <a:ext cx="109792"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8"/>
              <a:endParaRPr lang="en-GB" kern="0">
                <a:solidFill>
                  <a:prstClr val="white"/>
                </a:solidFill>
              </a:endParaRPr>
            </a:p>
          </p:txBody>
        </p:sp>
      </p:grpSp>
      <p:sp>
        <p:nvSpPr>
          <p:cNvPr id="55" name="TextBox 54"/>
          <p:cNvSpPr txBox="1"/>
          <p:nvPr/>
        </p:nvSpPr>
        <p:spPr>
          <a:xfrm>
            <a:off x="7024695" y="4643446"/>
            <a:ext cx="2501006" cy="400110"/>
          </a:xfrm>
          <a:prstGeom prst="rect">
            <a:avLst/>
          </a:prstGeom>
          <a:noFill/>
        </p:spPr>
        <p:txBody>
          <a:bodyPr wrap="none" rtlCol="0">
            <a:spAutoFit/>
          </a:bodyPr>
          <a:lstStyle/>
          <a:p>
            <a:pPr defTabSz="914378"/>
            <a:r>
              <a:rPr lang="en-US" sz="2000" kern="0" dirty="0">
                <a:solidFill>
                  <a:prstClr val="white"/>
                </a:solidFill>
              </a:rPr>
              <a:t>estimated value (bins)</a:t>
            </a:r>
            <a:endParaRPr lang="en-GB" sz="2000" kern="0" dirty="0">
              <a:solidFill>
                <a:prstClr val="white"/>
              </a:solidFill>
            </a:endParaRPr>
          </a:p>
        </p:txBody>
      </p:sp>
      <p:sp>
        <p:nvSpPr>
          <p:cNvPr id="56" name="TextBox 55"/>
          <p:cNvSpPr txBox="1"/>
          <p:nvPr/>
        </p:nvSpPr>
        <p:spPr>
          <a:xfrm rot="16200000">
            <a:off x="840480" y="2203091"/>
            <a:ext cx="1237839" cy="400110"/>
          </a:xfrm>
          <a:prstGeom prst="rect">
            <a:avLst/>
          </a:prstGeom>
          <a:noFill/>
        </p:spPr>
        <p:txBody>
          <a:bodyPr wrap="none" rtlCol="0">
            <a:spAutoFit/>
          </a:bodyPr>
          <a:lstStyle/>
          <a:p>
            <a:pPr defTabSz="914378"/>
            <a:r>
              <a:rPr lang="en-US" sz="2000" kern="0" dirty="0">
                <a:solidFill>
                  <a:prstClr val="white"/>
                </a:solidFill>
              </a:rPr>
              <a:t>frequency</a:t>
            </a:r>
            <a:endParaRPr lang="en-GB" sz="2000" kern="0" dirty="0">
              <a:solidFill>
                <a:prstClr val="white"/>
              </a:solidFill>
            </a:endParaRPr>
          </a:p>
        </p:txBody>
      </p:sp>
      <p:cxnSp>
        <p:nvCxnSpPr>
          <p:cNvPr id="59" name="Straight Connector 58"/>
          <p:cNvCxnSpPr/>
          <p:nvPr/>
        </p:nvCxnSpPr>
        <p:spPr>
          <a:xfrm>
            <a:off x="4225312" y="2226080"/>
            <a:ext cx="14578" cy="307147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440768" y="3498965"/>
            <a:ext cx="2283860" cy="7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Group 114"/>
          <p:cNvGrpSpPr/>
          <p:nvPr/>
        </p:nvGrpSpPr>
        <p:grpSpPr>
          <a:xfrm>
            <a:off x="1713435" y="3214686"/>
            <a:ext cx="5030257" cy="1428762"/>
            <a:chOff x="8786842" y="1857370"/>
            <a:chExt cx="3517360" cy="1428762"/>
          </a:xfrm>
        </p:grpSpPr>
        <p:sp>
          <p:nvSpPr>
            <p:cNvPr id="100" name="Rectangle 99"/>
            <p:cNvSpPr/>
            <p:nvPr/>
          </p:nvSpPr>
          <p:spPr>
            <a:xfrm flipH="1">
              <a:off x="9286908" y="2857502"/>
              <a:ext cx="231212"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9028394" y="3071816"/>
              <a:ext cx="231212" cy="21431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8786842"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12072990" y="3214692"/>
              <a:ext cx="231212" cy="7143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11831438" y="3143254"/>
              <a:ext cx="231212" cy="14287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nvGrpSpPr>
            <p:cNvPr id="4" name="Group 87"/>
            <p:cNvGrpSpPr/>
            <p:nvPr/>
          </p:nvGrpSpPr>
          <p:grpSpPr>
            <a:xfrm>
              <a:off x="9501222" y="1857370"/>
              <a:ext cx="2357454" cy="1428762"/>
              <a:chOff x="3676390" y="2161699"/>
              <a:chExt cx="1119449" cy="741523"/>
            </a:xfrm>
          </p:grpSpPr>
          <p:sp>
            <p:nvSpPr>
              <p:cNvPr id="89" name="Rectangle 88"/>
              <p:cNvSpPr/>
              <p:nvPr/>
            </p:nvSpPr>
            <p:spPr>
              <a:xfrm flipH="1">
                <a:off x="3676390" y="2569537"/>
                <a:ext cx="109792" cy="33368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0" name="Rectangle 89"/>
              <p:cNvSpPr/>
              <p:nvPr/>
            </p:nvSpPr>
            <p:spPr>
              <a:xfrm flipH="1">
                <a:off x="3786182" y="2458308"/>
                <a:ext cx="109792" cy="44351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1" name="Rectangle 90"/>
              <p:cNvSpPr/>
              <p:nvPr/>
            </p:nvSpPr>
            <p:spPr>
              <a:xfrm flipH="1">
                <a:off x="3901085" y="2310003"/>
                <a:ext cx="109792" cy="59181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2" name="Rectangle 91"/>
              <p:cNvSpPr/>
              <p:nvPr/>
            </p:nvSpPr>
            <p:spPr>
              <a:xfrm flipH="1">
                <a:off x="4005768"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3" name="Rectangle 92"/>
              <p:cNvSpPr/>
              <p:nvPr/>
            </p:nvSpPr>
            <p:spPr>
              <a:xfrm flipH="1">
                <a:off x="4120670" y="2161699"/>
                <a:ext cx="109792" cy="7401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4" name="Rectangle 93"/>
              <p:cNvSpPr/>
              <p:nvPr/>
            </p:nvSpPr>
            <p:spPr>
              <a:xfrm flipH="1">
                <a:off x="4235571" y="2198774"/>
                <a:ext cx="109792" cy="70304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5" name="Rectangle 94"/>
              <p:cNvSpPr/>
              <p:nvPr/>
            </p:nvSpPr>
            <p:spPr>
              <a:xfrm flipH="1">
                <a:off x="4350473" y="2361773"/>
                <a:ext cx="109792" cy="54004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6" name="Rectangle 95"/>
              <p:cNvSpPr/>
              <p:nvPr/>
            </p:nvSpPr>
            <p:spPr>
              <a:xfrm flipH="1">
                <a:off x="4465375" y="2495384"/>
                <a:ext cx="109792" cy="40643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7" name="Rectangle 96"/>
              <p:cNvSpPr/>
              <p:nvPr/>
            </p:nvSpPr>
            <p:spPr>
              <a:xfrm flipH="1">
                <a:off x="4686047" y="2754917"/>
                <a:ext cx="109792" cy="1469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sp>
            <p:nvSpPr>
              <p:cNvPr id="98" name="Rectangle 97"/>
              <p:cNvSpPr/>
              <p:nvPr/>
            </p:nvSpPr>
            <p:spPr>
              <a:xfrm flipH="1">
                <a:off x="4580276" y="2643688"/>
                <a:ext cx="109792" cy="25813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378"/>
                <a:endParaRPr lang="en-GB" kern="0">
                  <a:solidFill>
                    <a:prstClr val="white"/>
                  </a:solidFill>
                </a:endParaRPr>
              </a:p>
            </p:txBody>
          </p:sp>
        </p:grpSp>
      </p:grpSp>
      <p:sp>
        <p:nvSpPr>
          <p:cNvPr id="60" name="TextBox 59"/>
          <p:cNvSpPr txBox="1"/>
          <p:nvPr/>
        </p:nvSpPr>
        <p:spPr>
          <a:xfrm>
            <a:off x="3626204" y="5188856"/>
            <a:ext cx="1199367" cy="400110"/>
          </a:xfrm>
          <a:prstGeom prst="rect">
            <a:avLst/>
          </a:prstGeom>
          <a:noFill/>
        </p:spPr>
        <p:txBody>
          <a:bodyPr wrap="none" rtlCol="0">
            <a:spAutoFit/>
          </a:bodyPr>
          <a:lstStyle/>
          <a:p>
            <a:pPr defTabSz="914378"/>
            <a:r>
              <a:rPr lang="en-US" sz="2000" kern="0" dirty="0">
                <a:solidFill>
                  <a:prstClr val="white"/>
                </a:solidFill>
              </a:rPr>
              <a:t>reference</a:t>
            </a:r>
            <a:endParaRPr lang="en-GB" sz="2000" kern="0" dirty="0">
              <a:solidFill>
                <a:prstClr val="white"/>
              </a:solidFill>
            </a:endParaRPr>
          </a:p>
        </p:txBody>
      </p:sp>
      <p:sp>
        <p:nvSpPr>
          <p:cNvPr id="61" name="TextBox 60"/>
          <p:cNvSpPr txBox="1"/>
          <p:nvPr/>
        </p:nvSpPr>
        <p:spPr>
          <a:xfrm>
            <a:off x="4360757" y="2933848"/>
            <a:ext cx="1441420" cy="400110"/>
          </a:xfrm>
          <a:prstGeom prst="rect">
            <a:avLst/>
          </a:prstGeom>
          <a:noFill/>
        </p:spPr>
        <p:txBody>
          <a:bodyPr wrap="none" rtlCol="0">
            <a:spAutoFit/>
          </a:bodyPr>
          <a:lstStyle/>
          <a:p>
            <a:pPr defTabSz="914378"/>
            <a:r>
              <a:rPr lang="en-US" sz="2000" kern="0" dirty="0">
                <a:solidFill>
                  <a:prstClr val="white"/>
                </a:solidFill>
              </a:rPr>
              <a:t>Estimator  2</a:t>
            </a:r>
            <a:endParaRPr lang="en-GB" sz="2000" kern="0" dirty="0">
              <a:solidFill>
                <a:prstClr val="white"/>
              </a:solidFill>
            </a:endParaRPr>
          </a:p>
        </p:txBody>
      </p:sp>
      <p:sp>
        <p:nvSpPr>
          <p:cNvPr id="62" name="TextBox 61"/>
          <p:cNvSpPr txBox="1"/>
          <p:nvPr/>
        </p:nvSpPr>
        <p:spPr>
          <a:xfrm>
            <a:off x="6547512" y="2365401"/>
            <a:ext cx="1441420" cy="400110"/>
          </a:xfrm>
          <a:prstGeom prst="rect">
            <a:avLst/>
          </a:prstGeom>
          <a:noFill/>
        </p:spPr>
        <p:txBody>
          <a:bodyPr wrap="none" rtlCol="0">
            <a:spAutoFit/>
          </a:bodyPr>
          <a:lstStyle/>
          <a:p>
            <a:pPr defTabSz="914378"/>
            <a:r>
              <a:rPr lang="en-US" sz="2000" kern="0" dirty="0">
                <a:solidFill>
                  <a:prstClr val="white"/>
                </a:solidFill>
              </a:rPr>
              <a:t>Estimator  1</a:t>
            </a:r>
            <a:endParaRPr lang="en-GB" sz="2000" kern="0" dirty="0">
              <a:solidFill>
                <a:prstClr val="white"/>
              </a:solidFill>
            </a:endParaRPr>
          </a:p>
        </p:txBody>
      </p:sp>
      <p:sp>
        <p:nvSpPr>
          <p:cNvPr id="43" name="Rectangle 42"/>
          <p:cNvSpPr/>
          <p:nvPr/>
        </p:nvSpPr>
        <p:spPr>
          <a:xfrm>
            <a:off x="4252281" y="1643051"/>
            <a:ext cx="4613764" cy="369332"/>
          </a:xfrm>
          <a:prstGeom prst="rect">
            <a:avLst/>
          </a:prstGeom>
        </p:spPr>
        <p:txBody>
          <a:bodyPr wrap="none">
            <a:spAutoFit/>
          </a:bodyPr>
          <a:lstStyle/>
          <a:p>
            <a:pPr defTabSz="914378"/>
            <a:r>
              <a:rPr lang="en-US" kern="0" dirty="0">
                <a:solidFill>
                  <a:prstClr val="white">
                    <a:lumMod val="95000"/>
                  </a:prstClr>
                </a:solidFill>
              </a:rPr>
              <a:t>Estimator 2 is unbiased but has higher variance</a:t>
            </a:r>
            <a:endParaRPr lang="en-GB" kern="0" dirty="0">
              <a:solidFill>
                <a:prstClr val="white">
                  <a:lumMod val="95000"/>
                </a:prstClr>
              </a:solidFill>
            </a:endParaRPr>
          </a:p>
        </p:txBody>
      </p:sp>
      <p:sp>
        <p:nvSpPr>
          <p:cNvPr id="5" name="Slide Number Placeholder 4"/>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63</a:t>
            </a:fld>
            <a:endParaRPr lang="en-US" sz="1800" kern="0">
              <a:solidFill>
                <a:prstClr val="white"/>
              </a:solidFill>
            </a:endParaRPr>
          </a:p>
        </p:txBody>
      </p:sp>
    </p:spTree>
    <p:extLst>
      <p:ext uri="{BB962C8B-B14F-4D97-AF65-F5344CB8AC3E}">
        <p14:creationId xmlns:p14="http://schemas.microsoft.com/office/powerpoint/2010/main" val="3393609032"/>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47873" y="896291"/>
            <a:ext cx="7705780" cy="619125"/>
          </a:xfrm>
        </p:spPr>
        <p:txBody>
          <a:bodyPr>
            <a:normAutofit/>
          </a:bodyPr>
          <a:lstStyle/>
          <a:p>
            <a:pPr algn="ctr"/>
            <a:r>
              <a:rPr lang="en-US" sz="3300" dirty="0"/>
              <a:t>Variance and bias</a:t>
            </a:r>
          </a:p>
        </p:txBody>
      </p:sp>
      <p:pic>
        <p:nvPicPr>
          <p:cNvPr id="2050" name="Picture 2"/>
          <p:cNvPicPr>
            <a:picLocks noChangeAspect="1" noChangeArrowheads="1"/>
          </p:cNvPicPr>
          <p:nvPr/>
        </p:nvPicPr>
        <p:blipFill>
          <a:blip r:embed="rId3"/>
          <a:srcRect/>
          <a:stretch>
            <a:fillRect/>
          </a:stretch>
        </p:blipFill>
        <p:spPr bwMode="auto">
          <a:xfrm>
            <a:off x="2381224" y="2195504"/>
            <a:ext cx="2438400" cy="2438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7372376" y="2185996"/>
            <a:ext cx="2438400" cy="2438400"/>
          </a:xfrm>
          <a:prstGeom prst="rect">
            <a:avLst/>
          </a:prstGeom>
          <a:noFill/>
          <a:ln w="9525">
            <a:noFill/>
            <a:miter lim="800000"/>
            <a:headEnd/>
            <a:tailEnd/>
          </a:ln>
          <a:effectLst/>
        </p:spPr>
      </p:pic>
      <p:sp>
        <p:nvSpPr>
          <p:cNvPr id="15" name="TextBox 14"/>
          <p:cNvSpPr txBox="1"/>
          <p:nvPr/>
        </p:nvSpPr>
        <p:spPr>
          <a:xfrm>
            <a:off x="2738414" y="4695834"/>
            <a:ext cx="1600118" cy="400110"/>
          </a:xfrm>
          <a:prstGeom prst="rect">
            <a:avLst/>
          </a:prstGeom>
          <a:noFill/>
        </p:spPr>
        <p:txBody>
          <a:bodyPr wrap="none" rtlCol="0">
            <a:spAutoFit/>
          </a:bodyPr>
          <a:lstStyle/>
          <a:p>
            <a:pPr defTabSz="914378"/>
            <a:r>
              <a:rPr lang="en-US" sz="2000" kern="0" dirty="0">
                <a:solidFill>
                  <a:srgbClr val="FFFF00"/>
                </a:solidFill>
              </a:rPr>
              <a:t>High variance</a:t>
            </a:r>
            <a:endParaRPr lang="en-GB" sz="2000" kern="0" dirty="0">
              <a:solidFill>
                <a:srgbClr val="FFFF00"/>
              </a:solidFill>
            </a:endParaRPr>
          </a:p>
        </p:txBody>
      </p:sp>
      <p:sp>
        <p:nvSpPr>
          <p:cNvPr id="19" name="TextBox 18"/>
          <p:cNvSpPr txBox="1"/>
          <p:nvPr/>
        </p:nvSpPr>
        <p:spPr>
          <a:xfrm>
            <a:off x="8104027" y="4695834"/>
            <a:ext cx="1135247" cy="400110"/>
          </a:xfrm>
          <a:prstGeom prst="rect">
            <a:avLst/>
          </a:prstGeom>
          <a:noFill/>
        </p:spPr>
        <p:txBody>
          <a:bodyPr wrap="none" rtlCol="0">
            <a:spAutoFit/>
          </a:bodyPr>
          <a:lstStyle/>
          <a:p>
            <a:pPr defTabSz="914378"/>
            <a:r>
              <a:rPr lang="en-US" sz="2000" kern="0" dirty="0">
                <a:solidFill>
                  <a:srgbClr val="FFFF00"/>
                </a:solidFill>
              </a:rPr>
              <a:t>High bias</a:t>
            </a:r>
            <a:endParaRPr lang="en-GB" sz="2000" kern="0" dirty="0">
              <a:solidFill>
                <a:srgbClr val="FFFF00"/>
              </a:solidFill>
            </a:endParaRPr>
          </a:p>
        </p:txBody>
      </p:sp>
      <p:sp>
        <p:nvSpPr>
          <p:cNvPr id="11" name="Rectangle 10"/>
          <p:cNvSpPr/>
          <p:nvPr/>
        </p:nvSpPr>
        <p:spPr>
          <a:xfrm>
            <a:off x="4692955" y="2246363"/>
            <a:ext cx="2815614" cy="2336682"/>
          </a:xfrm>
          <a:prstGeom prst="rect">
            <a:avLst/>
          </a:prstGeom>
          <a:solidFill>
            <a:srgbClr val="000000">
              <a:alpha val="72157"/>
            </a:srgbClr>
          </a:solidFill>
          <a:ln>
            <a:noFill/>
          </a:ln>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a:r>
              <a:rPr lang="en-US" kern="0" dirty="0">
                <a:solidFill>
                  <a:prstClr val="white"/>
                </a:solidFill>
              </a:rPr>
              <a:t>predict as a function of sampling strategy and integrand</a:t>
            </a:r>
            <a:endParaRPr lang="en-GB" kern="0" dirty="0">
              <a:solidFill>
                <a:prstClr val="white"/>
              </a:solidFill>
            </a:endParaRPr>
          </a:p>
        </p:txBody>
      </p:sp>
      <p:sp>
        <p:nvSpPr>
          <p:cNvPr id="2" name="Slide Number Placeholder 1"/>
          <p:cNvSpPr>
            <a:spLocks noGrp="1"/>
          </p:cNvSpPr>
          <p:nvPr>
            <p:ph type="sldNum" sz="quarter" idx="12"/>
          </p:nvPr>
        </p:nvSpPr>
        <p:spPr/>
        <p:txBody>
          <a:bodyPr/>
          <a:lstStyle/>
          <a:p>
            <a:pPr defTabSz="914400"/>
            <a:fld id="{696E8FB5-F7ED-4E90-B5C1-958EB4BE69F1}" type="slidenum">
              <a:rPr lang="en-US" sz="1800" kern="0">
                <a:solidFill>
                  <a:prstClr val="white"/>
                </a:solidFill>
              </a:rPr>
              <a:pPr defTabSz="914400"/>
              <a:t>64</a:t>
            </a:fld>
            <a:endParaRPr lang="en-US" sz="1800" kern="0">
              <a:solidFill>
                <a:prstClr val="white"/>
              </a:solidFill>
            </a:endParaRPr>
          </a:p>
        </p:txBody>
      </p:sp>
    </p:spTree>
    <p:extLst>
      <p:ext uri="{BB962C8B-B14F-4D97-AF65-F5344CB8AC3E}">
        <p14:creationId xmlns:p14="http://schemas.microsoft.com/office/powerpoint/2010/main" val="353550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Monte Carlo integration: summary and error</a:t>
            </a:r>
          </a:p>
        </p:txBody>
      </p:sp>
      <p:sp>
        <p:nvSpPr>
          <p:cNvPr id="3" name="Content Placeholder 2"/>
          <p:cNvSpPr>
            <a:spLocks noGrp="1"/>
          </p:cNvSpPr>
          <p:nvPr>
            <p:ph idx="1"/>
          </p:nvPr>
        </p:nvSpPr>
        <p:spPr/>
        <p:txBody>
          <a:bodyPr/>
          <a:lstStyle/>
          <a:p>
            <a:endParaRPr lang="en-GB" dirty="0"/>
          </a:p>
          <a:p>
            <a:endParaRPr lang="en-GB" dirty="0"/>
          </a:p>
          <a:p>
            <a:pPr marL="0" indent="0">
              <a:buNone/>
            </a:pPr>
            <a:endParaRPr lang="en-GB" dirty="0"/>
          </a:p>
          <a:p>
            <a:r>
              <a:rPr lang="en-GB" dirty="0"/>
              <a:t>Error</a:t>
            </a:r>
          </a:p>
          <a:p>
            <a:pPr lvl="1"/>
            <a:r>
              <a:rPr lang="en-GB" dirty="0"/>
              <a:t>MSE, bias, variance</a:t>
            </a:r>
          </a:p>
          <a:p>
            <a:pPr lvl="1"/>
            <a:r>
              <a:rPr lang="en-GB" dirty="0"/>
              <a:t>convergence rate: error as N is increased</a:t>
            </a:r>
          </a:p>
        </p:txBody>
      </p:sp>
      <p:pic>
        <p:nvPicPr>
          <p:cNvPr id="5126" name="Picture 6" descr="http://latex2png.com/output/latex_ad90fba8ac440adad94f48fd3d7995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9" y="1673230"/>
            <a:ext cx="58483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39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6146" name="Picture 2" descr="http://latex2png.com/output/latex_d4ba236a177d185be0d6e9efb91025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latex2png.com/output/latex_bf55c13452f5e91a0106236304d41b8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754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latex2png.com/output/latex_d4ba236a177d185be0d6e9efb91025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latex2png.com/output/latex_bf55c13452f5e91a0106236304d41b8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646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Bird’s-eye view of analysis</a:t>
            </a:r>
          </a:p>
        </p:txBody>
      </p:sp>
      <p:sp>
        <p:nvSpPr>
          <p:cNvPr id="4" name="Content Placeholder 3"/>
          <p:cNvSpPr>
            <a:spLocks noGrp="1"/>
          </p:cNvSpPr>
          <p:nvPr>
            <p:ph idx="1"/>
          </p:nvPr>
        </p:nvSpPr>
        <p:spPr>
          <a:xfrm>
            <a:off x="838200" y="1786503"/>
            <a:ext cx="10515600" cy="4351338"/>
          </a:xfrm>
        </p:spPr>
        <p:txBody>
          <a:bodyPr/>
          <a:lstStyle/>
          <a:p>
            <a:r>
              <a:rPr lang="en-GB" dirty="0">
                <a:solidFill>
                  <a:schemeClr val="bg1">
                    <a:lumMod val="50000"/>
                    <a:lumOff val="50000"/>
                  </a:schemeClr>
                </a:solidFill>
              </a:rPr>
              <a:t>Rewrite MC estimator in terms of sampling function</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Fourier transform preserves inner products, so</a:t>
            </a:r>
          </a:p>
          <a:p>
            <a:endParaRPr lang="en-GB" dirty="0">
              <a:solidFill>
                <a:schemeClr val="bg1">
                  <a:lumMod val="50000"/>
                  <a:lumOff val="50000"/>
                </a:schemeClr>
              </a:solidFill>
            </a:endParaRPr>
          </a:p>
          <a:p>
            <a:pPr marL="0" indent="0">
              <a:buNone/>
            </a:pPr>
            <a:endParaRPr lang="en-GB" dirty="0">
              <a:solidFill>
                <a:schemeClr val="bg1">
                  <a:lumMod val="50000"/>
                  <a:lumOff val="50000"/>
                </a:schemeClr>
              </a:solidFill>
            </a:endParaRPr>
          </a:p>
          <a:p>
            <a:r>
              <a:rPr lang="en-GB" dirty="0">
                <a:solidFill>
                  <a:schemeClr val="bg1">
                    <a:lumMod val="50000"/>
                    <a:lumOff val="50000"/>
                  </a:schemeClr>
                </a:solidFill>
              </a:rPr>
              <a:t>Analyse MSE error, bias and convergence in terms of </a:t>
            </a:r>
          </a:p>
          <a:p>
            <a:pPr marL="0" indent="0">
              <a:buNone/>
            </a:pPr>
            <a:endParaRPr lang="en-GB" dirty="0">
              <a:solidFill>
                <a:schemeClr val="bg1">
                  <a:lumMod val="50000"/>
                  <a:lumOff val="50000"/>
                </a:schemeClr>
              </a:solidFill>
            </a:endParaRPr>
          </a:p>
          <a:p>
            <a:endParaRPr lang="en-GB" dirty="0">
              <a:solidFill>
                <a:schemeClr val="bg1">
                  <a:lumMod val="50000"/>
                  <a:lumOff val="50000"/>
                </a:schemeClr>
              </a:solidFill>
            </a:endParaRPr>
          </a:p>
        </p:txBody>
      </p:sp>
      <p:sp>
        <p:nvSpPr>
          <p:cNvPr id="8" name="Rectangle 7"/>
          <p:cNvSpPr/>
          <p:nvPr/>
        </p:nvSpPr>
        <p:spPr>
          <a:xfrm>
            <a:off x="5758295" y="2485293"/>
            <a:ext cx="906017" cy="400110"/>
          </a:xfrm>
          <a:prstGeom prst="rect">
            <a:avLst/>
          </a:prstGeom>
        </p:spPr>
        <p:txBody>
          <a:bodyPr wrap="none">
            <a:spAutoFit/>
          </a:bodyPr>
          <a:lstStyle/>
          <a:p>
            <a:r>
              <a:rPr lang="en-US" sz="2000" kern="0" dirty="0">
                <a:solidFill>
                  <a:schemeClr val="tx1">
                    <a:lumMod val="65000"/>
                  </a:schemeClr>
                </a:solidFill>
              </a:rPr>
              <a:t>where </a:t>
            </a:r>
            <a:endParaRPr lang="en-GB" sz="2000" dirty="0"/>
          </a:p>
        </p:txBody>
      </p:sp>
      <p:pic>
        <p:nvPicPr>
          <p:cNvPr id="9222" name="Picture 6" descr="http://latex2png.com/output/latex_a61e5baf50440b243adb2c9071ca4f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59" y="3732518"/>
            <a:ext cx="4608334" cy="103581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latex2png.com/output/latex_5cc03e6f3dbfba230b20eee7ca61478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070" y="4838153"/>
            <a:ext cx="667890" cy="4287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latex2png.com/output/latex_d4ba236a177d185be0d6e9efb91025c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147" y="2319461"/>
            <a:ext cx="2555212" cy="7317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latex2png.com/output/latex_bf55c13452f5e91a0106236304d41b8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8070" y="2197190"/>
            <a:ext cx="3606390" cy="9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86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12396544" y="1828353"/>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81152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structure</a:t>
            </a:r>
          </a:p>
        </p:txBody>
      </p:sp>
      <p:sp>
        <p:nvSpPr>
          <p:cNvPr id="3" name="Content Placeholder 2"/>
          <p:cNvSpPr>
            <a:spLocks noGrp="1"/>
          </p:cNvSpPr>
          <p:nvPr>
            <p:ph idx="1"/>
          </p:nvPr>
        </p:nvSpPr>
        <p:spPr/>
        <p:txBody>
          <a:bodyPr/>
          <a:lstStyle/>
          <a:p>
            <a:endParaRPr lang="en-GB" dirty="0"/>
          </a:p>
          <a:p>
            <a:endParaRPr lang="en-GB" dirty="0"/>
          </a:p>
          <a:p>
            <a:endParaRPr lang="en-GB" dirty="0"/>
          </a:p>
        </p:txBody>
      </p:sp>
      <p:pic>
        <p:nvPicPr>
          <p:cNvPr id="11" name="Picture 10"/>
          <p:cNvPicPr>
            <a:picLocks noChangeAspect="1"/>
          </p:cNvPicPr>
          <p:nvPr/>
        </p:nvPicPr>
        <p:blipFill>
          <a:blip r:embed="rId2">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3598752" y="936307"/>
            <a:ext cx="4994496" cy="4985386"/>
          </a:xfrm>
          <a:prstGeom prst="rect">
            <a:avLst/>
          </a:prstGeom>
        </p:spPr>
      </p:pic>
      <p:sp>
        <p:nvSpPr>
          <p:cNvPr id="12" name="Rectangle 11"/>
          <p:cNvSpPr/>
          <p:nvPr/>
        </p:nvSpPr>
        <p:spPr>
          <a:xfrm>
            <a:off x="3981514" y="3003164"/>
            <a:ext cx="1818896" cy="461665"/>
          </a:xfrm>
          <a:prstGeom prst="rect">
            <a:avLst/>
          </a:prstGeom>
        </p:spPr>
        <p:txBody>
          <a:bodyPr wrap="none">
            <a:spAutoFit/>
          </a:bodyPr>
          <a:lstStyle/>
          <a:p>
            <a:r>
              <a:rPr lang="en-GB" sz="2400" dirty="0">
                <a:solidFill>
                  <a:schemeClr val="bg1"/>
                </a:solidFill>
              </a:rPr>
              <a:t>Preliminaries</a:t>
            </a:r>
          </a:p>
        </p:txBody>
      </p:sp>
      <p:sp>
        <p:nvSpPr>
          <p:cNvPr id="13" name="Rectangle 12"/>
          <p:cNvSpPr/>
          <p:nvPr/>
        </p:nvSpPr>
        <p:spPr>
          <a:xfrm>
            <a:off x="6697765" y="3003165"/>
            <a:ext cx="1327608" cy="461665"/>
          </a:xfrm>
          <a:prstGeom prst="rect">
            <a:avLst/>
          </a:prstGeom>
        </p:spPr>
        <p:txBody>
          <a:bodyPr wrap="none">
            <a:spAutoFit/>
          </a:bodyPr>
          <a:lstStyle/>
          <a:p>
            <a:r>
              <a:rPr lang="en-GB" sz="2400" dirty="0">
                <a:solidFill>
                  <a:schemeClr val="bg1"/>
                </a:solidFill>
              </a:rPr>
              <a:t>Sampling</a:t>
            </a:r>
          </a:p>
        </p:txBody>
      </p:sp>
      <p:sp>
        <p:nvSpPr>
          <p:cNvPr id="14" name="Rectangle 13"/>
          <p:cNvSpPr/>
          <p:nvPr/>
        </p:nvSpPr>
        <p:spPr>
          <a:xfrm>
            <a:off x="5094330" y="5045591"/>
            <a:ext cx="2390783" cy="461665"/>
          </a:xfrm>
          <a:prstGeom prst="rect">
            <a:avLst/>
          </a:prstGeom>
        </p:spPr>
        <p:txBody>
          <a:bodyPr wrap="none">
            <a:spAutoFit/>
          </a:bodyPr>
          <a:lstStyle/>
          <a:p>
            <a:r>
              <a:rPr lang="en-GB" sz="2400" dirty="0">
                <a:solidFill>
                  <a:schemeClr val="bg1"/>
                </a:solidFill>
              </a:rPr>
              <a:t>Formal treatment</a:t>
            </a:r>
          </a:p>
        </p:txBody>
      </p:sp>
      <p:sp>
        <p:nvSpPr>
          <p:cNvPr id="16" name="Rectangle 15"/>
          <p:cNvSpPr/>
          <p:nvPr/>
        </p:nvSpPr>
        <p:spPr>
          <a:xfrm>
            <a:off x="4655823" y="2575675"/>
            <a:ext cx="603050" cy="369332"/>
          </a:xfrm>
          <a:prstGeom prst="rect">
            <a:avLst/>
          </a:prstGeom>
        </p:spPr>
        <p:txBody>
          <a:bodyPr wrap="none">
            <a:spAutoFit/>
          </a:bodyPr>
          <a:lstStyle/>
          <a:p>
            <a:r>
              <a:rPr lang="en-GB" dirty="0">
                <a:solidFill>
                  <a:schemeClr val="bg1"/>
                </a:solidFill>
              </a:rPr>
              <a:t>30m</a:t>
            </a:r>
          </a:p>
        </p:txBody>
      </p:sp>
      <p:sp>
        <p:nvSpPr>
          <p:cNvPr id="17" name="Rectangle 16"/>
          <p:cNvSpPr/>
          <p:nvPr/>
        </p:nvSpPr>
        <p:spPr>
          <a:xfrm>
            <a:off x="5800410" y="4575334"/>
            <a:ext cx="603050" cy="369332"/>
          </a:xfrm>
          <a:prstGeom prst="rect">
            <a:avLst/>
          </a:prstGeom>
        </p:spPr>
        <p:txBody>
          <a:bodyPr wrap="none">
            <a:spAutoFit/>
          </a:bodyPr>
          <a:lstStyle/>
          <a:p>
            <a:r>
              <a:rPr lang="en-GB" dirty="0">
                <a:solidFill>
                  <a:schemeClr val="bg1"/>
                </a:solidFill>
              </a:rPr>
              <a:t>30m</a:t>
            </a:r>
          </a:p>
        </p:txBody>
      </p:sp>
      <p:sp>
        <p:nvSpPr>
          <p:cNvPr id="18" name="Rectangle 17"/>
          <p:cNvSpPr/>
          <p:nvPr/>
        </p:nvSpPr>
        <p:spPr>
          <a:xfrm>
            <a:off x="6952330" y="2575675"/>
            <a:ext cx="603050" cy="369332"/>
          </a:xfrm>
          <a:prstGeom prst="rect">
            <a:avLst/>
          </a:prstGeom>
        </p:spPr>
        <p:txBody>
          <a:bodyPr wrap="none">
            <a:spAutoFit/>
          </a:bodyPr>
          <a:lstStyle/>
          <a:p>
            <a:r>
              <a:rPr lang="en-GB" dirty="0">
                <a:solidFill>
                  <a:schemeClr val="bg1"/>
                </a:solidFill>
              </a:rPr>
              <a:t>20m</a:t>
            </a:r>
          </a:p>
        </p:txBody>
      </p:sp>
    </p:spTree>
    <p:extLst>
      <p:ext uri="{BB962C8B-B14F-4D97-AF65-F5344CB8AC3E}">
        <p14:creationId xmlns:p14="http://schemas.microsoft.com/office/powerpoint/2010/main" val="4291322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grpSp>
        <p:nvGrpSpPr>
          <p:cNvPr id="52" name="Group 51"/>
          <p:cNvGrpSpPr/>
          <p:nvPr/>
        </p:nvGrpSpPr>
        <p:grpSpPr>
          <a:xfrm>
            <a:off x="312555" y="1720537"/>
            <a:ext cx="10786465" cy="2389265"/>
            <a:chOff x="312555" y="1720537"/>
            <a:chExt cx="10786465" cy="2389265"/>
          </a:xfrm>
        </p:grpSpPr>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204672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Next</a:t>
            </a:r>
          </a:p>
        </p:txBody>
      </p:sp>
      <p:grpSp>
        <p:nvGrpSpPr>
          <p:cNvPr id="252" name="Group 251"/>
          <p:cNvGrpSpPr/>
          <p:nvPr/>
        </p:nvGrpSpPr>
        <p:grpSpPr>
          <a:xfrm>
            <a:off x="3540661" y="2349943"/>
            <a:ext cx="1924604" cy="984856"/>
            <a:chOff x="4742341" y="2274732"/>
            <a:chExt cx="1924604" cy="984856"/>
          </a:xfrm>
        </p:grpSpPr>
        <p:grpSp>
          <p:nvGrpSpPr>
            <p:cNvPr id="103" name="Group 102"/>
            <p:cNvGrpSpPr/>
            <p:nvPr/>
          </p:nvGrpSpPr>
          <p:grpSpPr>
            <a:xfrm>
              <a:off x="5474089" y="2274732"/>
              <a:ext cx="1192856" cy="984856"/>
              <a:chOff x="4769836" y="2306756"/>
              <a:chExt cx="3177684" cy="2623588"/>
            </a:xfrm>
          </p:grpSpPr>
          <p:grpSp>
            <p:nvGrpSpPr>
              <p:cNvPr id="4" name="Group 3"/>
              <p:cNvGrpSpPr/>
              <p:nvPr/>
            </p:nvGrpSpPr>
            <p:grpSpPr>
              <a:xfrm>
                <a:off x="4900447" y="2306756"/>
                <a:ext cx="2780249" cy="2506078"/>
                <a:chOff x="4501928" y="1932674"/>
                <a:chExt cx="3706998" cy="3341437"/>
              </a:xfrm>
              <a:solidFill>
                <a:schemeClr val="bg1">
                  <a:lumMod val="85000"/>
                  <a:lumOff val="15000"/>
                </a:schemeClr>
              </a:solidFill>
            </p:grpSpPr>
            <p:sp>
              <p:nvSpPr>
                <p:cNvPr id="5" name="Oval 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Oval 1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Oval 1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Oval 1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Oval 1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Oval 2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2" name="Oval 2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Oval 2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5" name="Oval 2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3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3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Oval 3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Oval 3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Oval 3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Oval 3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Oval 3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Oval 3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0" name="Oval 3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1" name="Oval 4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Oval 4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3" name="Oval 4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48" name="Oval 4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cxnSp>
            <p:nvCxnSpPr>
              <p:cNvPr id="50" name="Straight Arrow Connector 49"/>
              <p:cNvCxnSpPr/>
              <p:nvPr/>
            </p:nvCxnSpPr>
            <p:spPr>
              <a:xfrm flipV="1">
                <a:off x="4769836" y="2344750"/>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769837" y="493034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5034194" y="257732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4" name="Oval 53"/>
              <p:cNvSpPr/>
              <p:nvPr/>
            </p:nvSpPr>
            <p:spPr>
              <a:xfrm>
                <a:off x="5634092"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5" name="Oval 54"/>
              <p:cNvSpPr/>
              <p:nvPr/>
            </p:nvSpPr>
            <p:spPr>
              <a:xfrm>
                <a:off x="5375223" y="3155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Oval 55"/>
              <p:cNvSpPr/>
              <p:nvPr/>
            </p:nvSpPr>
            <p:spPr>
              <a:xfrm>
                <a:off x="6392305" y="268544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Oval 56"/>
              <p:cNvSpPr/>
              <p:nvPr/>
            </p:nvSpPr>
            <p:spPr>
              <a:xfrm>
                <a:off x="6040626" y="252327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8" name="Oval 57"/>
              <p:cNvSpPr/>
              <p:nvPr/>
            </p:nvSpPr>
            <p:spPr>
              <a:xfrm>
                <a:off x="5349856" y="273949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p:cNvSpPr/>
              <p:nvPr/>
            </p:nvSpPr>
            <p:spPr>
              <a:xfrm>
                <a:off x="5065561" y="3264041"/>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p:cNvSpPr/>
              <p:nvPr/>
            </p:nvSpPr>
            <p:spPr>
              <a:xfrm>
                <a:off x="5859852" y="345031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Oval 60"/>
              <p:cNvSpPr/>
              <p:nvPr/>
            </p:nvSpPr>
            <p:spPr>
              <a:xfrm>
                <a:off x="5749101" y="29212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Oval 61"/>
              <p:cNvSpPr/>
              <p:nvPr/>
            </p:nvSpPr>
            <p:spPr>
              <a:xfrm rot="19800000">
                <a:off x="5393681" y="36827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Oval 62"/>
              <p:cNvSpPr/>
              <p:nvPr/>
            </p:nvSpPr>
            <p:spPr>
              <a:xfrm rot="19800000">
                <a:off x="5993579"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Oval 63"/>
              <p:cNvSpPr/>
              <p:nvPr/>
            </p:nvSpPr>
            <p:spPr>
              <a:xfrm rot="19800000">
                <a:off x="5734710"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5" name="Oval 64"/>
              <p:cNvSpPr/>
              <p:nvPr/>
            </p:nvSpPr>
            <p:spPr>
              <a:xfrm rot="19800000">
                <a:off x="6751792" y="379084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6" name="Oval 65"/>
              <p:cNvSpPr/>
              <p:nvPr/>
            </p:nvSpPr>
            <p:spPr>
              <a:xfrm rot="19800000">
                <a:off x="6400113" y="36286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p:cNvSpPr/>
              <p:nvPr/>
            </p:nvSpPr>
            <p:spPr>
              <a:xfrm rot="19800000">
                <a:off x="5709343" y="38448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8" name="Oval 67"/>
              <p:cNvSpPr/>
              <p:nvPr/>
            </p:nvSpPr>
            <p:spPr>
              <a:xfrm rot="19800000">
                <a:off x="5425048" y="436943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Oval 68"/>
              <p:cNvSpPr/>
              <p:nvPr/>
            </p:nvSpPr>
            <p:spPr>
              <a:xfrm rot="19800000">
                <a:off x="6219339" y="45557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0" name="Oval 69"/>
              <p:cNvSpPr/>
              <p:nvPr/>
            </p:nvSpPr>
            <p:spPr>
              <a:xfrm rot="19800000">
                <a:off x="6108588" y="402667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p:cNvSpPr/>
              <p:nvPr/>
            </p:nvSpPr>
            <p:spPr>
              <a:xfrm rot="1800000">
                <a:off x="4900447" y="38317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Oval 71"/>
              <p:cNvSpPr/>
              <p:nvPr/>
            </p:nvSpPr>
            <p:spPr>
              <a:xfrm rot="1800000">
                <a:off x="5500345"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Oval 72"/>
              <p:cNvSpPr/>
              <p:nvPr/>
            </p:nvSpPr>
            <p:spPr>
              <a:xfrm rot="1800000">
                <a:off x="5241476" y="441033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Oval 73"/>
              <p:cNvSpPr/>
              <p:nvPr/>
            </p:nvSpPr>
            <p:spPr>
              <a:xfrm rot="1800000">
                <a:off x="6258558" y="39398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5" name="Oval 74"/>
              <p:cNvSpPr/>
              <p:nvPr/>
            </p:nvSpPr>
            <p:spPr>
              <a:xfrm rot="1800000">
                <a:off x="5906879" y="377767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6" name="Oval 75"/>
              <p:cNvSpPr/>
              <p:nvPr/>
            </p:nvSpPr>
            <p:spPr>
              <a:xfrm rot="1800000">
                <a:off x="5216109" y="399390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7" name="Oval 76"/>
              <p:cNvSpPr/>
              <p:nvPr/>
            </p:nvSpPr>
            <p:spPr>
              <a:xfrm rot="1800000">
                <a:off x="4931814" y="451844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8" name="Oval 77"/>
              <p:cNvSpPr/>
              <p:nvPr/>
            </p:nvSpPr>
            <p:spPr>
              <a:xfrm rot="1800000">
                <a:off x="5726105" y="470471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9" name="Oval 78"/>
              <p:cNvSpPr/>
              <p:nvPr/>
            </p:nvSpPr>
            <p:spPr>
              <a:xfrm rot="1800000">
                <a:off x="5615354" y="417568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0" name="Oval 79"/>
              <p:cNvSpPr/>
              <p:nvPr/>
            </p:nvSpPr>
            <p:spPr>
              <a:xfrm rot="900000">
                <a:off x="6211833" y="236081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1" name="Oval 80"/>
              <p:cNvSpPr/>
              <p:nvPr/>
            </p:nvSpPr>
            <p:spPr>
              <a:xfrm rot="900000">
                <a:off x="6811731"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2" name="Oval 81"/>
              <p:cNvSpPr/>
              <p:nvPr/>
            </p:nvSpPr>
            <p:spPr>
              <a:xfrm rot="900000">
                <a:off x="6552862" y="293941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3" name="Oval 82"/>
              <p:cNvSpPr/>
              <p:nvPr/>
            </p:nvSpPr>
            <p:spPr>
              <a:xfrm rot="900000">
                <a:off x="7569945" y="24689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4" name="Oval 83"/>
              <p:cNvSpPr/>
              <p:nvPr/>
            </p:nvSpPr>
            <p:spPr>
              <a:xfrm rot="900000">
                <a:off x="7218265" y="23067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5" name="Oval 84"/>
              <p:cNvSpPr/>
              <p:nvPr/>
            </p:nvSpPr>
            <p:spPr>
              <a:xfrm rot="900000">
                <a:off x="6527496" y="252298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6" name="Oval 85"/>
              <p:cNvSpPr/>
              <p:nvPr/>
            </p:nvSpPr>
            <p:spPr>
              <a:xfrm rot="900000">
                <a:off x="6243201" y="304752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7" name="Oval 86"/>
              <p:cNvSpPr/>
              <p:nvPr/>
            </p:nvSpPr>
            <p:spPr>
              <a:xfrm rot="900000">
                <a:off x="7037491" y="323380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8" name="Oval 87"/>
              <p:cNvSpPr/>
              <p:nvPr/>
            </p:nvSpPr>
            <p:spPr>
              <a:xfrm rot="900000">
                <a:off x="6926740" y="2704760"/>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9" name="Oval 88"/>
              <p:cNvSpPr/>
              <p:nvPr/>
            </p:nvSpPr>
            <p:spPr>
              <a:xfrm rot="19800000">
                <a:off x="6584918" y="426374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0" name="Oval 89"/>
              <p:cNvSpPr/>
              <p:nvPr/>
            </p:nvSpPr>
            <p:spPr>
              <a:xfrm rot="19800000">
                <a:off x="7026090" y="369629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1" name="Oval 90"/>
              <p:cNvSpPr/>
              <p:nvPr/>
            </p:nvSpPr>
            <p:spPr>
              <a:xfrm rot="19800000">
                <a:off x="7127099" y="426132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2" name="Oval 91"/>
              <p:cNvSpPr/>
              <p:nvPr/>
            </p:nvSpPr>
            <p:spPr>
              <a:xfrm rot="19800000">
                <a:off x="6919235" y="446168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3" name="Oval 92"/>
              <p:cNvSpPr/>
              <p:nvPr/>
            </p:nvSpPr>
            <p:spPr>
              <a:xfrm rot="19800000">
                <a:off x="7403091" y="440405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4" name="Oval 93"/>
              <p:cNvSpPr/>
              <p:nvPr/>
            </p:nvSpPr>
            <p:spPr>
              <a:xfrm rot="19800000">
                <a:off x="7375866" y="35755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5" name="Oval 94"/>
              <p:cNvSpPr/>
              <p:nvPr/>
            </p:nvSpPr>
            <p:spPr>
              <a:xfrm>
                <a:off x="6860122" y="4111600"/>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96" name="Oval 95"/>
              <p:cNvSpPr/>
              <p:nvPr/>
            </p:nvSpPr>
            <p:spPr>
              <a:xfrm>
                <a:off x="6614623" y="3306060"/>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7" name="Oval 96"/>
              <p:cNvSpPr/>
              <p:nvPr/>
            </p:nvSpPr>
            <p:spPr>
              <a:xfrm>
                <a:off x="5888956" y="23454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102" name="Group 101"/>
            <p:cNvGrpSpPr/>
            <p:nvPr/>
          </p:nvGrpSpPr>
          <p:grpSpPr>
            <a:xfrm>
              <a:off x="4742341" y="2503833"/>
              <a:ext cx="651778" cy="602496"/>
              <a:chOff x="2449621" y="2935687"/>
              <a:chExt cx="1725019" cy="1594590"/>
            </a:xfrm>
          </p:grpSpPr>
          <p:sp>
            <p:nvSpPr>
              <p:cNvPr id="98" name="Cube 97"/>
              <p:cNvSpPr/>
              <p:nvPr/>
            </p:nvSpPr>
            <p:spPr>
              <a:xfrm>
                <a:off x="2449621" y="2935687"/>
                <a:ext cx="1725019" cy="159459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9" name="Oval 98"/>
              <p:cNvSpPr/>
              <p:nvPr/>
            </p:nvSpPr>
            <p:spPr>
              <a:xfrm>
                <a:off x="2967126" y="3665287"/>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350"/>
              </a:p>
            </p:txBody>
          </p:sp>
          <p:sp>
            <p:nvSpPr>
              <p:cNvPr id="100" name="Oval 99"/>
              <p:cNvSpPr/>
              <p:nvPr/>
            </p:nvSpPr>
            <p:spPr>
              <a:xfrm>
                <a:off x="3582103" y="3110203"/>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1" name="Oval 100"/>
              <p:cNvSpPr/>
              <p:nvPr/>
            </p:nvSpPr>
            <p:spPr>
              <a:xfrm>
                <a:off x="3430637" y="4156703"/>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173" name="Group 172"/>
          <p:cNvGrpSpPr/>
          <p:nvPr/>
        </p:nvGrpSpPr>
        <p:grpSpPr>
          <a:xfrm>
            <a:off x="836659" y="2172277"/>
            <a:ext cx="2072604" cy="1279364"/>
            <a:chOff x="2279269" y="1407549"/>
            <a:chExt cx="7324857" cy="4521439"/>
          </a:xfrm>
        </p:grpSpPr>
        <p:pic>
          <p:nvPicPr>
            <p:cNvPr id="159" name="Picture 6" descr="chandelier"/>
            <p:cNvPicPr>
              <a:picLocks noChangeAspect="1" noChangeArrowheads="1"/>
            </p:cNvPicPr>
            <p:nvPr/>
          </p:nvPicPr>
          <p:blipFill>
            <a:blip r:embed="rId2" cstate="screen"/>
            <a:srcRect/>
            <a:stretch>
              <a:fillRect/>
            </a:stretch>
          </p:blipFill>
          <p:spPr bwMode="auto">
            <a:xfrm>
              <a:off x="2279269" y="1559586"/>
              <a:ext cx="1380638" cy="1840757"/>
            </a:xfrm>
            <a:prstGeom prst="rect">
              <a:avLst/>
            </a:prstGeom>
            <a:noFill/>
          </p:spPr>
        </p:pic>
        <p:pic>
          <p:nvPicPr>
            <p:cNvPr id="160" name="Picture 7"/>
            <p:cNvPicPr>
              <a:picLocks noChangeAspect="1" noChangeArrowheads="1"/>
            </p:cNvPicPr>
            <p:nvPr/>
          </p:nvPicPr>
          <p:blipFill>
            <a:blip r:embed="rId3">
              <a:grayscl/>
            </a:blip>
            <a:srcRect l="5333" r="1334"/>
            <a:stretch>
              <a:fillRect/>
            </a:stretch>
          </p:blipFill>
          <p:spPr bwMode="auto">
            <a:xfrm>
              <a:off x="3750991" y="2662123"/>
              <a:ext cx="4736357" cy="3266865"/>
            </a:xfrm>
            <a:prstGeom prst="rect">
              <a:avLst/>
            </a:prstGeom>
            <a:noFill/>
            <a:ln w="9525">
              <a:noFill/>
              <a:miter lim="800000"/>
              <a:headEnd/>
              <a:tailEnd/>
            </a:ln>
            <a:effectLst/>
          </p:spPr>
        </p:pic>
        <p:pic>
          <p:nvPicPr>
            <p:cNvPr id="161" name="Picture 8"/>
            <p:cNvPicPr>
              <a:picLocks noChangeAspect="1" noChangeArrowheads="1"/>
            </p:cNvPicPr>
            <p:nvPr/>
          </p:nvPicPr>
          <p:blipFill>
            <a:blip r:embed="rId4"/>
            <a:srcRect/>
            <a:stretch>
              <a:fillRect/>
            </a:stretch>
          </p:blipFill>
          <p:spPr bwMode="auto">
            <a:xfrm rot="356548">
              <a:off x="8813135" y="1407549"/>
              <a:ext cx="790991" cy="805331"/>
            </a:xfrm>
            <a:prstGeom prst="rect">
              <a:avLst/>
            </a:prstGeom>
            <a:noFill/>
            <a:ln w="9525">
              <a:noFill/>
              <a:miter lim="800000"/>
              <a:headEnd/>
              <a:tailEnd/>
            </a:ln>
            <a:effectLst/>
          </p:spPr>
        </p:pic>
        <p:grpSp>
          <p:nvGrpSpPr>
            <p:cNvPr id="162" name="Group 161"/>
            <p:cNvGrpSpPr/>
            <p:nvPr/>
          </p:nvGrpSpPr>
          <p:grpSpPr>
            <a:xfrm>
              <a:off x="2816184" y="1925654"/>
              <a:ext cx="6207542" cy="3504796"/>
              <a:chOff x="2816184" y="1925654"/>
              <a:chExt cx="6207542" cy="3504796"/>
            </a:xfrm>
          </p:grpSpPr>
          <p:sp>
            <p:nvSpPr>
              <p:cNvPr id="163" name="Line 17"/>
              <p:cNvSpPr>
                <a:spLocks noChangeShapeType="1"/>
              </p:cNvSpPr>
              <p:nvPr/>
            </p:nvSpPr>
            <p:spPr bwMode="auto">
              <a:xfrm>
                <a:off x="4323364" y="4785012"/>
                <a:ext cx="1220098" cy="645438"/>
              </a:xfrm>
              <a:prstGeom prst="line">
                <a:avLst/>
              </a:prstGeom>
              <a:noFill/>
              <a:ln w="28575">
                <a:solidFill>
                  <a:srgbClr val="FFFF00"/>
                </a:solidFill>
                <a:round/>
                <a:headEnd/>
                <a:tailEnd/>
              </a:ln>
              <a:effectLst/>
            </p:spPr>
            <p:txBody>
              <a:bodyPr/>
              <a:lstStyle/>
              <a:p>
                <a:endParaRPr lang="en-GB"/>
              </a:p>
            </p:txBody>
          </p:sp>
          <p:grpSp>
            <p:nvGrpSpPr>
              <p:cNvPr id="164" name="Group 163"/>
              <p:cNvGrpSpPr/>
              <p:nvPr/>
            </p:nvGrpSpPr>
            <p:grpSpPr>
              <a:xfrm>
                <a:off x="2816184" y="1925654"/>
                <a:ext cx="6207542" cy="3504796"/>
                <a:chOff x="2816184" y="1925654"/>
                <a:chExt cx="6207542" cy="3504796"/>
              </a:xfrm>
            </p:grpSpPr>
            <p:grpSp>
              <p:nvGrpSpPr>
                <p:cNvPr id="165" name="Group 9"/>
                <p:cNvGrpSpPr>
                  <a:grpSpLocks/>
                </p:cNvGrpSpPr>
                <p:nvPr/>
              </p:nvGrpSpPr>
              <p:grpSpPr bwMode="auto">
                <a:xfrm>
                  <a:off x="3031909" y="2073751"/>
                  <a:ext cx="5991817" cy="3073874"/>
                  <a:chOff x="1056" y="1112"/>
                  <a:chExt cx="4006" cy="2056"/>
                </a:xfrm>
              </p:grpSpPr>
              <p:sp>
                <p:nvSpPr>
                  <p:cNvPr id="171" name="Line 10"/>
                  <p:cNvSpPr>
                    <a:spLocks noChangeShapeType="1"/>
                  </p:cNvSpPr>
                  <p:nvPr/>
                </p:nvSpPr>
                <p:spPr bwMode="auto">
                  <a:xfrm>
                    <a:off x="1056" y="1536"/>
                    <a:ext cx="3024" cy="1632"/>
                  </a:xfrm>
                  <a:prstGeom prst="line">
                    <a:avLst/>
                  </a:prstGeom>
                  <a:noFill/>
                  <a:ln w="28575">
                    <a:solidFill>
                      <a:srgbClr val="FFFF00"/>
                    </a:solidFill>
                    <a:round/>
                    <a:headEnd/>
                    <a:tailEnd/>
                  </a:ln>
                  <a:effectLst/>
                </p:spPr>
                <p:txBody>
                  <a:bodyPr/>
                  <a:lstStyle/>
                  <a:p>
                    <a:endParaRPr lang="en-GB"/>
                  </a:p>
                </p:txBody>
              </p:sp>
              <p:sp>
                <p:nvSpPr>
                  <p:cNvPr id="172" name="Line 11"/>
                  <p:cNvSpPr>
                    <a:spLocks noChangeShapeType="1"/>
                  </p:cNvSpPr>
                  <p:nvPr/>
                </p:nvSpPr>
                <p:spPr bwMode="auto">
                  <a:xfrm flipV="1">
                    <a:off x="4080" y="1112"/>
                    <a:ext cx="982" cy="2056"/>
                  </a:xfrm>
                  <a:prstGeom prst="line">
                    <a:avLst/>
                  </a:prstGeom>
                  <a:noFill/>
                  <a:ln w="28575">
                    <a:solidFill>
                      <a:srgbClr val="FFFF00"/>
                    </a:solidFill>
                    <a:round/>
                    <a:headEnd/>
                    <a:tailEnd type="stealth" w="lg" len="lg"/>
                  </a:ln>
                  <a:effectLst/>
                </p:spPr>
                <p:txBody>
                  <a:bodyPr/>
                  <a:lstStyle/>
                  <a:p>
                    <a:endParaRPr lang="en-GB"/>
                  </a:p>
                </p:txBody>
              </p:sp>
            </p:grpSp>
            <p:grpSp>
              <p:nvGrpSpPr>
                <p:cNvPr id="166" name="Group 12"/>
                <p:cNvGrpSpPr>
                  <a:grpSpLocks/>
                </p:cNvGrpSpPr>
                <p:nvPr/>
              </p:nvGrpSpPr>
              <p:grpSpPr bwMode="auto">
                <a:xfrm>
                  <a:off x="3391450" y="1925654"/>
                  <a:ext cx="5536564" cy="2073896"/>
                  <a:chOff x="1296" y="1013"/>
                  <a:chExt cx="3702" cy="1387"/>
                </a:xfrm>
              </p:grpSpPr>
              <p:sp>
                <p:nvSpPr>
                  <p:cNvPr id="169" name="Line 13"/>
                  <p:cNvSpPr>
                    <a:spLocks noChangeShapeType="1"/>
                  </p:cNvSpPr>
                  <p:nvPr/>
                </p:nvSpPr>
                <p:spPr bwMode="auto">
                  <a:xfrm>
                    <a:off x="1296" y="1584"/>
                    <a:ext cx="1776" cy="816"/>
                  </a:xfrm>
                  <a:prstGeom prst="line">
                    <a:avLst/>
                  </a:prstGeom>
                  <a:noFill/>
                  <a:ln w="28575">
                    <a:solidFill>
                      <a:srgbClr val="FFFF00"/>
                    </a:solidFill>
                    <a:round/>
                    <a:headEnd/>
                    <a:tailEnd/>
                  </a:ln>
                  <a:effectLst/>
                </p:spPr>
                <p:txBody>
                  <a:bodyPr/>
                  <a:lstStyle/>
                  <a:p>
                    <a:endParaRPr lang="en-GB"/>
                  </a:p>
                </p:txBody>
              </p:sp>
              <p:sp>
                <p:nvSpPr>
                  <p:cNvPr id="170" name="Line 14"/>
                  <p:cNvSpPr>
                    <a:spLocks noChangeShapeType="1"/>
                  </p:cNvSpPr>
                  <p:nvPr/>
                </p:nvSpPr>
                <p:spPr bwMode="auto">
                  <a:xfrm flipV="1">
                    <a:off x="3072" y="1013"/>
                    <a:ext cx="1926" cy="1387"/>
                  </a:xfrm>
                  <a:prstGeom prst="line">
                    <a:avLst/>
                  </a:prstGeom>
                  <a:noFill/>
                  <a:ln w="28575">
                    <a:solidFill>
                      <a:srgbClr val="FFFF00"/>
                    </a:solidFill>
                    <a:round/>
                    <a:headEnd/>
                    <a:tailEnd type="stealth" w="lg" len="lg"/>
                  </a:ln>
                  <a:effectLst/>
                </p:spPr>
                <p:txBody>
                  <a:bodyPr/>
                  <a:lstStyle/>
                  <a:p>
                    <a:endParaRPr lang="en-GB"/>
                  </a:p>
                </p:txBody>
              </p:sp>
            </p:grpSp>
            <p:sp>
              <p:nvSpPr>
                <p:cNvPr id="167" name="Line 16"/>
                <p:cNvSpPr>
                  <a:spLocks noChangeShapeType="1"/>
                </p:cNvSpPr>
                <p:nvPr/>
              </p:nvSpPr>
              <p:spPr bwMode="auto">
                <a:xfrm>
                  <a:off x="2816184" y="2705266"/>
                  <a:ext cx="1507180" cy="2079746"/>
                </a:xfrm>
                <a:prstGeom prst="line">
                  <a:avLst/>
                </a:prstGeom>
                <a:noFill/>
                <a:ln w="28575">
                  <a:solidFill>
                    <a:srgbClr val="FFFF00"/>
                  </a:solidFill>
                  <a:round/>
                  <a:headEnd/>
                  <a:tailEnd/>
                </a:ln>
                <a:effectLst/>
              </p:spPr>
              <p:txBody>
                <a:bodyPr/>
                <a:lstStyle/>
                <a:p>
                  <a:endParaRPr lang="en-GB"/>
                </a:p>
              </p:txBody>
            </p:sp>
            <p:sp>
              <p:nvSpPr>
                <p:cNvPr id="168" name="Line 18"/>
                <p:cNvSpPr>
                  <a:spLocks noChangeShapeType="1"/>
                </p:cNvSpPr>
                <p:nvPr/>
              </p:nvSpPr>
              <p:spPr bwMode="auto">
                <a:xfrm flipV="1">
                  <a:off x="5543463" y="2003196"/>
                  <a:ext cx="3424351" cy="3427254"/>
                </a:xfrm>
                <a:prstGeom prst="line">
                  <a:avLst/>
                </a:prstGeom>
                <a:noFill/>
                <a:ln w="28575">
                  <a:solidFill>
                    <a:srgbClr val="FFFF00"/>
                  </a:solidFill>
                  <a:round/>
                  <a:headEnd/>
                  <a:tailEnd type="stealth" w="lg" len="lg"/>
                </a:ln>
                <a:effectLst/>
              </p:spPr>
              <p:txBody>
                <a:bodyPr/>
                <a:lstStyle/>
                <a:p>
                  <a:endParaRPr lang="en-GB"/>
                </a:p>
              </p:txBody>
            </p:sp>
          </p:grpSp>
        </p:grpSp>
      </p:grpSp>
      <p:sp>
        <p:nvSpPr>
          <p:cNvPr id="176" name="Rectangle 175"/>
          <p:cNvSpPr/>
          <p:nvPr/>
        </p:nvSpPr>
        <p:spPr>
          <a:xfrm>
            <a:off x="312555" y="3737066"/>
            <a:ext cx="2887329" cy="369332"/>
          </a:xfrm>
          <a:prstGeom prst="rect">
            <a:avLst/>
          </a:prstGeom>
        </p:spPr>
        <p:txBody>
          <a:bodyPr wrap="none">
            <a:spAutoFit/>
          </a:bodyPr>
          <a:lstStyle/>
          <a:p>
            <a:r>
              <a:rPr lang="en-US" kern="0" dirty="0">
                <a:solidFill>
                  <a:schemeClr val="tx1">
                    <a:lumMod val="65000"/>
                  </a:schemeClr>
                </a:solidFill>
              </a:rPr>
              <a:t>light transport &amp; integration </a:t>
            </a:r>
            <a:endParaRPr lang="en-GB" dirty="0"/>
          </a:p>
        </p:txBody>
      </p:sp>
      <p:sp>
        <p:nvSpPr>
          <p:cNvPr id="177" name="Rectangle 176"/>
          <p:cNvSpPr/>
          <p:nvPr/>
        </p:nvSpPr>
        <p:spPr>
          <a:xfrm>
            <a:off x="3143826" y="3740470"/>
            <a:ext cx="2702984" cy="369332"/>
          </a:xfrm>
          <a:prstGeom prst="rect">
            <a:avLst/>
          </a:prstGeom>
        </p:spPr>
        <p:txBody>
          <a:bodyPr wrap="none">
            <a:spAutoFit/>
          </a:bodyPr>
          <a:lstStyle/>
          <a:p>
            <a:r>
              <a:rPr lang="en-US" kern="0" dirty="0">
                <a:solidFill>
                  <a:schemeClr val="tx1">
                    <a:lumMod val="65000"/>
                  </a:schemeClr>
                </a:solidFill>
              </a:rPr>
              <a:t>high-dimensional sampling</a:t>
            </a:r>
            <a:endParaRPr lang="en-GB" dirty="0"/>
          </a:p>
        </p:txBody>
      </p:sp>
      <p:sp>
        <p:nvSpPr>
          <p:cNvPr id="178" name="Rectangle 177"/>
          <p:cNvSpPr/>
          <p:nvPr/>
        </p:nvSpPr>
        <p:spPr>
          <a:xfrm>
            <a:off x="6144865" y="3737066"/>
            <a:ext cx="3017173" cy="369332"/>
          </a:xfrm>
          <a:prstGeom prst="rect">
            <a:avLst/>
          </a:prstGeom>
        </p:spPr>
        <p:txBody>
          <a:bodyPr wrap="none">
            <a:spAutoFit/>
          </a:bodyPr>
          <a:lstStyle/>
          <a:p>
            <a:r>
              <a:rPr lang="en-US" kern="0" dirty="0">
                <a:solidFill>
                  <a:schemeClr val="tx1">
                    <a:lumMod val="65000"/>
                  </a:schemeClr>
                </a:solidFill>
              </a:rPr>
              <a:t>sampling function &amp; spectrum</a:t>
            </a:r>
            <a:endParaRPr lang="en-GB" dirty="0"/>
          </a:p>
        </p:txBody>
      </p:sp>
      <p:grpSp>
        <p:nvGrpSpPr>
          <p:cNvPr id="224" name="Group 223"/>
          <p:cNvGrpSpPr/>
          <p:nvPr/>
        </p:nvGrpSpPr>
        <p:grpSpPr>
          <a:xfrm>
            <a:off x="6563238" y="1720537"/>
            <a:ext cx="2094786" cy="1738866"/>
            <a:chOff x="6221305" y="1452577"/>
            <a:chExt cx="2440185" cy="2025579"/>
          </a:xfrm>
        </p:grpSpPr>
        <p:grpSp>
          <p:nvGrpSpPr>
            <p:cNvPr id="158" name="Group 157"/>
            <p:cNvGrpSpPr/>
            <p:nvPr/>
          </p:nvGrpSpPr>
          <p:grpSpPr>
            <a:xfrm>
              <a:off x="6242110" y="1452577"/>
              <a:ext cx="2419380" cy="1261300"/>
              <a:chOff x="4016088" y="1787295"/>
              <a:chExt cx="7358906" cy="3382194"/>
            </a:xfrm>
          </p:grpSpPr>
          <p:sp>
            <p:nvSpPr>
              <p:cNvPr id="104" name="Freeform 43"/>
              <p:cNvSpPr/>
              <p:nvPr/>
            </p:nvSpPr>
            <p:spPr>
              <a:xfrm>
                <a:off x="4017674" y="1858733"/>
                <a:ext cx="2940974" cy="1347415"/>
              </a:xfrm>
              <a:custGeom>
                <a:avLst/>
                <a:gdLst>
                  <a:gd name="connsiteX0" fmla="*/ 0 w 2814536"/>
                  <a:gd name="connsiteY0" fmla="*/ 1438701 h 1490582"/>
                  <a:gd name="connsiteX1" fmla="*/ 32425 w 2814536"/>
                  <a:gd name="connsiteY1" fmla="*/ 1399790 h 1490582"/>
                  <a:gd name="connsiteX2" fmla="*/ 58366 w 2814536"/>
                  <a:gd name="connsiteY2" fmla="*/ 1360880 h 1490582"/>
                  <a:gd name="connsiteX3" fmla="*/ 103762 w 2814536"/>
                  <a:gd name="connsiteY3" fmla="*/ 1283058 h 1490582"/>
                  <a:gd name="connsiteX4" fmla="*/ 123217 w 2814536"/>
                  <a:gd name="connsiteY4" fmla="*/ 1237663 h 1490582"/>
                  <a:gd name="connsiteX5" fmla="*/ 129702 w 2814536"/>
                  <a:gd name="connsiteY5" fmla="*/ 1218207 h 1490582"/>
                  <a:gd name="connsiteX6" fmla="*/ 142672 w 2814536"/>
                  <a:gd name="connsiteY6" fmla="*/ 1198752 h 1490582"/>
                  <a:gd name="connsiteX7" fmla="*/ 155642 w 2814536"/>
                  <a:gd name="connsiteY7" fmla="*/ 1159841 h 1490582"/>
                  <a:gd name="connsiteX8" fmla="*/ 181583 w 2814536"/>
                  <a:gd name="connsiteY8" fmla="*/ 1120931 h 1490582"/>
                  <a:gd name="connsiteX9" fmla="*/ 207523 w 2814536"/>
                  <a:gd name="connsiteY9" fmla="*/ 1056080 h 1490582"/>
                  <a:gd name="connsiteX10" fmla="*/ 214008 w 2814536"/>
                  <a:gd name="connsiteY10" fmla="*/ 1036624 h 1490582"/>
                  <a:gd name="connsiteX11" fmla="*/ 226979 w 2814536"/>
                  <a:gd name="connsiteY11" fmla="*/ 1010684 h 1490582"/>
                  <a:gd name="connsiteX12" fmla="*/ 239949 w 2814536"/>
                  <a:gd name="connsiteY12" fmla="*/ 965288 h 1490582"/>
                  <a:gd name="connsiteX13" fmla="*/ 252919 w 2814536"/>
                  <a:gd name="connsiteY13" fmla="*/ 926378 h 1490582"/>
                  <a:gd name="connsiteX14" fmla="*/ 272374 w 2814536"/>
                  <a:gd name="connsiteY14" fmla="*/ 887467 h 1490582"/>
                  <a:gd name="connsiteX15" fmla="*/ 278859 w 2814536"/>
                  <a:gd name="connsiteY15" fmla="*/ 848556 h 1490582"/>
                  <a:gd name="connsiteX16" fmla="*/ 285345 w 2814536"/>
                  <a:gd name="connsiteY16" fmla="*/ 816131 h 1490582"/>
                  <a:gd name="connsiteX17" fmla="*/ 298315 w 2814536"/>
                  <a:gd name="connsiteY17" fmla="*/ 738310 h 1490582"/>
                  <a:gd name="connsiteX18" fmla="*/ 311285 w 2814536"/>
                  <a:gd name="connsiteY18" fmla="*/ 654003 h 1490582"/>
                  <a:gd name="connsiteX19" fmla="*/ 324255 w 2814536"/>
                  <a:gd name="connsiteY19" fmla="*/ 602122 h 1490582"/>
                  <a:gd name="connsiteX20" fmla="*/ 337225 w 2814536"/>
                  <a:gd name="connsiteY20" fmla="*/ 576182 h 1490582"/>
                  <a:gd name="connsiteX21" fmla="*/ 343710 w 2814536"/>
                  <a:gd name="connsiteY21" fmla="*/ 556727 h 1490582"/>
                  <a:gd name="connsiteX22" fmla="*/ 363166 w 2814536"/>
                  <a:gd name="connsiteY22" fmla="*/ 524301 h 1490582"/>
                  <a:gd name="connsiteX23" fmla="*/ 369651 w 2814536"/>
                  <a:gd name="connsiteY23" fmla="*/ 498361 h 1490582"/>
                  <a:gd name="connsiteX24" fmla="*/ 382621 w 2814536"/>
                  <a:gd name="connsiteY24" fmla="*/ 478905 h 1490582"/>
                  <a:gd name="connsiteX25" fmla="*/ 408562 w 2814536"/>
                  <a:gd name="connsiteY25" fmla="*/ 427024 h 1490582"/>
                  <a:gd name="connsiteX26" fmla="*/ 415047 w 2814536"/>
                  <a:gd name="connsiteY26" fmla="*/ 407569 h 1490582"/>
                  <a:gd name="connsiteX27" fmla="*/ 440987 w 2814536"/>
                  <a:gd name="connsiteY27" fmla="*/ 368658 h 1490582"/>
                  <a:gd name="connsiteX28" fmla="*/ 453957 w 2814536"/>
                  <a:gd name="connsiteY28" fmla="*/ 342718 h 1490582"/>
                  <a:gd name="connsiteX29" fmla="*/ 460442 w 2814536"/>
                  <a:gd name="connsiteY29" fmla="*/ 323263 h 1490582"/>
                  <a:gd name="connsiteX30" fmla="*/ 479898 w 2814536"/>
                  <a:gd name="connsiteY30" fmla="*/ 303807 h 1490582"/>
                  <a:gd name="connsiteX31" fmla="*/ 512323 w 2814536"/>
                  <a:gd name="connsiteY31" fmla="*/ 271382 h 1490582"/>
                  <a:gd name="connsiteX32" fmla="*/ 570689 w 2814536"/>
                  <a:gd name="connsiteY32" fmla="*/ 284352 h 1490582"/>
                  <a:gd name="connsiteX33" fmla="*/ 583659 w 2814536"/>
                  <a:gd name="connsiteY33" fmla="*/ 303807 h 1490582"/>
                  <a:gd name="connsiteX34" fmla="*/ 596630 w 2814536"/>
                  <a:gd name="connsiteY34" fmla="*/ 316778 h 1490582"/>
                  <a:gd name="connsiteX35" fmla="*/ 603115 w 2814536"/>
                  <a:gd name="connsiteY35" fmla="*/ 336233 h 1490582"/>
                  <a:gd name="connsiteX36" fmla="*/ 635540 w 2814536"/>
                  <a:gd name="connsiteY36" fmla="*/ 375144 h 1490582"/>
                  <a:gd name="connsiteX37" fmla="*/ 648510 w 2814536"/>
                  <a:gd name="connsiteY37" fmla="*/ 420539 h 1490582"/>
                  <a:gd name="connsiteX38" fmla="*/ 661481 w 2814536"/>
                  <a:gd name="connsiteY38" fmla="*/ 465935 h 1490582"/>
                  <a:gd name="connsiteX39" fmla="*/ 667966 w 2814536"/>
                  <a:gd name="connsiteY39" fmla="*/ 498361 h 1490582"/>
                  <a:gd name="connsiteX40" fmla="*/ 680936 w 2814536"/>
                  <a:gd name="connsiteY40" fmla="*/ 537271 h 1490582"/>
                  <a:gd name="connsiteX41" fmla="*/ 693906 w 2814536"/>
                  <a:gd name="connsiteY41" fmla="*/ 608607 h 1490582"/>
                  <a:gd name="connsiteX42" fmla="*/ 700391 w 2814536"/>
                  <a:gd name="connsiteY42" fmla="*/ 634548 h 1490582"/>
                  <a:gd name="connsiteX43" fmla="*/ 713362 w 2814536"/>
                  <a:gd name="connsiteY43" fmla="*/ 673458 h 1490582"/>
                  <a:gd name="connsiteX44" fmla="*/ 719847 w 2814536"/>
                  <a:gd name="connsiteY44" fmla="*/ 712369 h 1490582"/>
                  <a:gd name="connsiteX45" fmla="*/ 739302 w 2814536"/>
                  <a:gd name="connsiteY45" fmla="*/ 770735 h 1490582"/>
                  <a:gd name="connsiteX46" fmla="*/ 745787 w 2814536"/>
                  <a:gd name="connsiteY46" fmla="*/ 790190 h 1490582"/>
                  <a:gd name="connsiteX47" fmla="*/ 752272 w 2814536"/>
                  <a:gd name="connsiteY47" fmla="*/ 816131 h 1490582"/>
                  <a:gd name="connsiteX48" fmla="*/ 765242 w 2814536"/>
                  <a:gd name="connsiteY48" fmla="*/ 842071 h 1490582"/>
                  <a:gd name="connsiteX49" fmla="*/ 771727 w 2814536"/>
                  <a:gd name="connsiteY49" fmla="*/ 874497 h 1490582"/>
                  <a:gd name="connsiteX50" fmla="*/ 791183 w 2814536"/>
                  <a:gd name="connsiteY50" fmla="*/ 926378 h 1490582"/>
                  <a:gd name="connsiteX51" fmla="*/ 797668 w 2814536"/>
                  <a:gd name="connsiteY51" fmla="*/ 965288 h 1490582"/>
                  <a:gd name="connsiteX52" fmla="*/ 810638 w 2814536"/>
                  <a:gd name="connsiteY52" fmla="*/ 997714 h 1490582"/>
                  <a:gd name="connsiteX53" fmla="*/ 817123 w 2814536"/>
                  <a:gd name="connsiteY53" fmla="*/ 1049595 h 1490582"/>
                  <a:gd name="connsiteX54" fmla="*/ 830093 w 2814536"/>
                  <a:gd name="connsiteY54" fmla="*/ 1094990 h 1490582"/>
                  <a:gd name="connsiteX55" fmla="*/ 849549 w 2814536"/>
                  <a:gd name="connsiteY55" fmla="*/ 1172812 h 1490582"/>
                  <a:gd name="connsiteX56" fmla="*/ 856034 w 2814536"/>
                  <a:gd name="connsiteY56" fmla="*/ 1192267 h 1490582"/>
                  <a:gd name="connsiteX57" fmla="*/ 881974 w 2814536"/>
                  <a:gd name="connsiteY57" fmla="*/ 1231178 h 1490582"/>
                  <a:gd name="connsiteX58" fmla="*/ 901430 w 2814536"/>
                  <a:gd name="connsiteY58" fmla="*/ 1296029 h 1490582"/>
                  <a:gd name="connsiteX59" fmla="*/ 907915 w 2814536"/>
                  <a:gd name="connsiteY59" fmla="*/ 1315484 h 1490582"/>
                  <a:gd name="connsiteX60" fmla="*/ 927370 w 2814536"/>
                  <a:gd name="connsiteY60" fmla="*/ 1328454 h 1490582"/>
                  <a:gd name="connsiteX61" fmla="*/ 933855 w 2814536"/>
                  <a:gd name="connsiteY61" fmla="*/ 1347910 h 1490582"/>
                  <a:gd name="connsiteX62" fmla="*/ 1005191 w 2814536"/>
                  <a:gd name="connsiteY62" fmla="*/ 1328454 h 1490582"/>
                  <a:gd name="connsiteX63" fmla="*/ 1063557 w 2814536"/>
                  <a:gd name="connsiteY63" fmla="*/ 1257118 h 1490582"/>
                  <a:gd name="connsiteX64" fmla="*/ 1076527 w 2814536"/>
                  <a:gd name="connsiteY64" fmla="*/ 1231178 h 1490582"/>
                  <a:gd name="connsiteX65" fmla="*/ 1108953 w 2814536"/>
                  <a:gd name="connsiteY65" fmla="*/ 1198752 h 1490582"/>
                  <a:gd name="connsiteX66" fmla="*/ 1141379 w 2814536"/>
                  <a:gd name="connsiteY66" fmla="*/ 1166327 h 1490582"/>
                  <a:gd name="connsiteX67" fmla="*/ 1206230 w 2814536"/>
                  <a:gd name="connsiteY67" fmla="*/ 1172812 h 1490582"/>
                  <a:gd name="connsiteX68" fmla="*/ 1225685 w 2814536"/>
                  <a:gd name="connsiteY68" fmla="*/ 1179297 h 1490582"/>
                  <a:gd name="connsiteX69" fmla="*/ 1290536 w 2814536"/>
                  <a:gd name="connsiteY69" fmla="*/ 1172812 h 1490582"/>
                  <a:gd name="connsiteX70" fmla="*/ 1322962 w 2814536"/>
                  <a:gd name="connsiteY70" fmla="*/ 1140386 h 1490582"/>
                  <a:gd name="connsiteX71" fmla="*/ 1348902 w 2814536"/>
                  <a:gd name="connsiteY71" fmla="*/ 1075535 h 1490582"/>
                  <a:gd name="connsiteX72" fmla="*/ 1355387 w 2814536"/>
                  <a:gd name="connsiteY72" fmla="*/ 1056080 h 1490582"/>
                  <a:gd name="connsiteX73" fmla="*/ 1361872 w 2814536"/>
                  <a:gd name="connsiteY73" fmla="*/ 1036624 h 1490582"/>
                  <a:gd name="connsiteX74" fmla="*/ 1381327 w 2814536"/>
                  <a:gd name="connsiteY74" fmla="*/ 984744 h 1490582"/>
                  <a:gd name="connsiteX75" fmla="*/ 1387813 w 2814536"/>
                  <a:gd name="connsiteY75" fmla="*/ 919892 h 1490582"/>
                  <a:gd name="connsiteX76" fmla="*/ 1400783 w 2814536"/>
                  <a:gd name="connsiteY76" fmla="*/ 855041 h 1490582"/>
                  <a:gd name="connsiteX77" fmla="*/ 1407268 w 2814536"/>
                  <a:gd name="connsiteY77" fmla="*/ 427024 h 1490582"/>
                  <a:gd name="connsiteX78" fmla="*/ 1413753 w 2814536"/>
                  <a:gd name="connsiteY78" fmla="*/ 401084 h 1490582"/>
                  <a:gd name="connsiteX79" fmla="*/ 1420238 w 2814536"/>
                  <a:gd name="connsiteY79" fmla="*/ 368658 h 1490582"/>
                  <a:gd name="connsiteX80" fmla="*/ 1426723 w 2814536"/>
                  <a:gd name="connsiteY80" fmla="*/ 323263 h 1490582"/>
                  <a:gd name="connsiteX81" fmla="*/ 1439693 w 2814536"/>
                  <a:gd name="connsiteY81" fmla="*/ 284352 h 1490582"/>
                  <a:gd name="connsiteX82" fmla="*/ 1446179 w 2814536"/>
                  <a:gd name="connsiteY82" fmla="*/ 251927 h 1490582"/>
                  <a:gd name="connsiteX83" fmla="*/ 1452664 w 2814536"/>
                  <a:gd name="connsiteY83" fmla="*/ 225986 h 1490582"/>
                  <a:gd name="connsiteX84" fmla="*/ 1478604 w 2814536"/>
                  <a:gd name="connsiteY84" fmla="*/ 187075 h 1490582"/>
                  <a:gd name="connsiteX85" fmla="*/ 1491574 w 2814536"/>
                  <a:gd name="connsiteY85" fmla="*/ 141680 h 1490582"/>
                  <a:gd name="connsiteX86" fmla="*/ 1504545 w 2814536"/>
                  <a:gd name="connsiteY86" fmla="*/ 115739 h 1490582"/>
                  <a:gd name="connsiteX87" fmla="*/ 1524000 w 2814536"/>
                  <a:gd name="connsiteY87" fmla="*/ 96284 h 1490582"/>
                  <a:gd name="connsiteX88" fmla="*/ 1770434 w 2814536"/>
                  <a:gd name="connsiteY88" fmla="*/ 70344 h 1490582"/>
                  <a:gd name="connsiteX89" fmla="*/ 1809345 w 2814536"/>
                  <a:gd name="connsiteY89" fmla="*/ 57373 h 1490582"/>
                  <a:gd name="connsiteX90" fmla="*/ 1854740 w 2814536"/>
                  <a:gd name="connsiteY90" fmla="*/ 50888 h 1490582"/>
                  <a:gd name="connsiteX91" fmla="*/ 1893651 w 2814536"/>
                  <a:gd name="connsiteY91" fmla="*/ 44403 h 1490582"/>
                  <a:gd name="connsiteX92" fmla="*/ 2042808 w 2814536"/>
                  <a:gd name="connsiteY92" fmla="*/ 37918 h 1490582"/>
                  <a:gd name="connsiteX93" fmla="*/ 2081719 w 2814536"/>
                  <a:gd name="connsiteY93" fmla="*/ 50888 h 1490582"/>
                  <a:gd name="connsiteX94" fmla="*/ 2094689 w 2814536"/>
                  <a:gd name="connsiteY94" fmla="*/ 83314 h 1490582"/>
                  <a:gd name="connsiteX95" fmla="*/ 2114145 w 2814536"/>
                  <a:gd name="connsiteY95" fmla="*/ 135195 h 1490582"/>
                  <a:gd name="connsiteX96" fmla="*/ 2140085 w 2814536"/>
                  <a:gd name="connsiteY96" fmla="*/ 187075 h 1490582"/>
                  <a:gd name="connsiteX97" fmla="*/ 2159540 w 2814536"/>
                  <a:gd name="connsiteY97" fmla="*/ 238956 h 1490582"/>
                  <a:gd name="connsiteX98" fmla="*/ 2166025 w 2814536"/>
                  <a:gd name="connsiteY98" fmla="*/ 264897 h 1490582"/>
                  <a:gd name="connsiteX99" fmla="*/ 2172510 w 2814536"/>
                  <a:gd name="connsiteY99" fmla="*/ 284352 h 1490582"/>
                  <a:gd name="connsiteX100" fmla="*/ 2178996 w 2814536"/>
                  <a:gd name="connsiteY100" fmla="*/ 342718 h 1490582"/>
                  <a:gd name="connsiteX101" fmla="*/ 2191966 w 2814536"/>
                  <a:gd name="connsiteY101" fmla="*/ 388114 h 1490582"/>
                  <a:gd name="connsiteX102" fmla="*/ 2198451 w 2814536"/>
                  <a:gd name="connsiteY102" fmla="*/ 420539 h 1490582"/>
                  <a:gd name="connsiteX103" fmla="*/ 2204936 w 2814536"/>
                  <a:gd name="connsiteY103" fmla="*/ 439995 h 1490582"/>
                  <a:gd name="connsiteX104" fmla="*/ 2230876 w 2814536"/>
                  <a:gd name="connsiteY104" fmla="*/ 517816 h 1490582"/>
                  <a:gd name="connsiteX105" fmla="*/ 2237362 w 2814536"/>
                  <a:gd name="connsiteY105" fmla="*/ 582667 h 1490582"/>
                  <a:gd name="connsiteX106" fmla="*/ 2243847 w 2814536"/>
                  <a:gd name="connsiteY106" fmla="*/ 602122 h 1490582"/>
                  <a:gd name="connsiteX107" fmla="*/ 2250332 w 2814536"/>
                  <a:gd name="connsiteY107" fmla="*/ 666973 h 1490582"/>
                  <a:gd name="connsiteX108" fmla="*/ 2263302 w 2814536"/>
                  <a:gd name="connsiteY108" fmla="*/ 744795 h 1490582"/>
                  <a:gd name="connsiteX109" fmla="*/ 2276272 w 2814536"/>
                  <a:gd name="connsiteY109" fmla="*/ 1036624 h 1490582"/>
                  <a:gd name="connsiteX110" fmla="*/ 2282757 w 2814536"/>
                  <a:gd name="connsiteY110" fmla="*/ 1179297 h 1490582"/>
                  <a:gd name="connsiteX111" fmla="*/ 2295727 w 2814536"/>
                  <a:gd name="connsiteY111" fmla="*/ 1250633 h 1490582"/>
                  <a:gd name="connsiteX112" fmla="*/ 2302213 w 2814536"/>
                  <a:gd name="connsiteY112" fmla="*/ 1276573 h 1490582"/>
                  <a:gd name="connsiteX113" fmla="*/ 2315183 w 2814536"/>
                  <a:gd name="connsiteY113" fmla="*/ 1341424 h 1490582"/>
                  <a:gd name="connsiteX114" fmla="*/ 2328153 w 2814536"/>
                  <a:gd name="connsiteY114" fmla="*/ 1354395 h 1490582"/>
                  <a:gd name="connsiteX115" fmla="*/ 2347608 w 2814536"/>
                  <a:gd name="connsiteY115" fmla="*/ 1367365 h 1490582"/>
                  <a:gd name="connsiteX116" fmla="*/ 2354093 w 2814536"/>
                  <a:gd name="connsiteY116" fmla="*/ 1399790 h 1490582"/>
                  <a:gd name="connsiteX117" fmla="*/ 2367064 w 2814536"/>
                  <a:gd name="connsiteY117" fmla="*/ 1412761 h 1490582"/>
                  <a:gd name="connsiteX118" fmla="*/ 2412459 w 2814536"/>
                  <a:gd name="connsiteY118" fmla="*/ 1464641 h 1490582"/>
                  <a:gd name="connsiteX119" fmla="*/ 2425430 w 2814536"/>
                  <a:gd name="connsiteY119" fmla="*/ 1477612 h 1490582"/>
                  <a:gd name="connsiteX120" fmla="*/ 2464340 w 2814536"/>
                  <a:gd name="connsiteY120" fmla="*/ 1490582 h 1490582"/>
                  <a:gd name="connsiteX121" fmla="*/ 2529191 w 2814536"/>
                  <a:gd name="connsiteY121" fmla="*/ 1477612 h 1490582"/>
                  <a:gd name="connsiteX122" fmla="*/ 2548647 w 2814536"/>
                  <a:gd name="connsiteY122" fmla="*/ 1471127 h 1490582"/>
                  <a:gd name="connsiteX123" fmla="*/ 2607013 w 2814536"/>
                  <a:gd name="connsiteY123" fmla="*/ 1458156 h 1490582"/>
                  <a:gd name="connsiteX124" fmla="*/ 2736715 w 2814536"/>
                  <a:gd name="connsiteY124" fmla="*/ 1464641 h 1490582"/>
                  <a:gd name="connsiteX125" fmla="*/ 2775625 w 2814536"/>
                  <a:gd name="connsiteY125" fmla="*/ 1477612 h 1490582"/>
                  <a:gd name="connsiteX126" fmla="*/ 2814536 w 2814536"/>
                  <a:gd name="connsiteY126" fmla="*/ 1490582 h 1490582"/>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 name="connsiteX0" fmla="*/ 0 w 2814568"/>
                  <a:gd name="connsiteY0" fmla="*/ 1510121 h 1510121"/>
                  <a:gd name="connsiteX1" fmla="*/ 32457 w 2814568"/>
                  <a:gd name="connsiteY1" fmla="*/ 1399790 h 1510121"/>
                  <a:gd name="connsiteX2" fmla="*/ 58398 w 2814568"/>
                  <a:gd name="connsiteY2" fmla="*/ 1360880 h 1510121"/>
                  <a:gd name="connsiteX3" fmla="*/ 103794 w 2814568"/>
                  <a:gd name="connsiteY3" fmla="*/ 1283058 h 1510121"/>
                  <a:gd name="connsiteX4" fmla="*/ 123249 w 2814568"/>
                  <a:gd name="connsiteY4" fmla="*/ 1237663 h 1510121"/>
                  <a:gd name="connsiteX5" fmla="*/ 129734 w 2814568"/>
                  <a:gd name="connsiteY5" fmla="*/ 1218207 h 1510121"/>
                  <a:gd name="connsiteX6" fmla="*/ 142704 w 2814568"/>
                  <a:gd name="connsiteY6" fmla="*/ 1198752 h 1510121"/>
                  <a:gd name="connsiteX7" fmla="*/ 155674 w 2814568"/>
                  <a:gd name="connsiteY7" fmla="*/ 1159841 h 1510121"/>
                  <a:gd name="connsiteX8" fmla="*/ 181615 w 2814568"/>
                  <a:gd name="connsiteY8" fmla="*/ 1120931 h 1510121"/>
                  <a:gd name="connsiteX9" fmla="*/ 207555 w 2814568"/>
                  <a:gd name="connsiteY9" fmla="*/ 1056080 h 1510121"/>
                  <a:gd name="connsiteX10" fmla="*/ 214040 w 2814568"/>
                  <a:gd name="connsiteY10" fmla="*/ 1036624 h 1510121"/>
                  <a:gd name="connsiteX11" fmla="*/ 227011 w 2814568"/>
                  <a:gd name="connsiteY11" fmla="*/ 1010684 h 1510121"/>
                  <a:gd name="connsiteX12" fmla="*/ 239981 w 2814568"/>
                  <a:gd name="connsiteY12" fmla="*/ 965288 h 1510121"/>
                  <a:gd name="connsiteX13" fmla="*/ 252951 w 2814568"/>
                  <a:gd name="connsiteY13" fmla="*/ 926378 h 1510121"/>
                  <a:gd name="connsiteX14" fmla="*/ 272406 w 2814568"/>
                  <a:gd name="connsiteY14" fmla="*/ 887467 h 1510121"/>
                  <a:gd name="connsiteX15" fmla="*/ 278891 w 2814568"/>
                  <a:gd name="connsiteY15" fmla="*/ 848556 h 1510121"/>
                  <a:gd name="connsiteX16" fmla="*/ 285377 w 2814568"/>
                  <a:gd name="connsiteY16" fmla="*/ 816131 h 1510121"/>
                  <a:gd name="connsiteX17" fmla="*/ 298347 w 2814568"/>
                  <a:gd name="connsiteY17" fmla="*/ 738310 h 1510121"/>
                  <a:gd name="connsiteX18" fmla="*/ 311317 w 2814568"/>
                  <a:gd name="connsiteY18" fmla="*/ 654003 h 1510121"/>
                  <a:gd name="connsiteX19" fmla="*/ 324287 w 2814568"/>
                  <a:gd name="connsiteY19" fmla="*/ 602122 h 1510121"/>
                  <a:gd name="connsiteX20" fmla="*/ 337257 w 2814568"/>
                  <a:gd name="connsiteY20" fmla="*/ 576182 h 1510121"/>
                  <a:gd name="connsiteX21" fmla="*/ 343742 w 2814568"/>
                  <a:gd name="connsiteY21" fmla="*/ 556727 h 1510121"/>
                  <a:gd name="connsiteX22" fmla="*/ 363198 w 2814568"/>
                  <a:gd name="connsiteY22" fmla="*/ 524301 h 1510121"/>
                  <a:gd name="connsiteX23" fmla="*/ 369683 w 2814568"/>
                  <a:gd name="connsiteY23" fmla="*/ 498361 h 1510121"/>
                  <a:gd name="connsiteX24" fmla="*/ 382653 w 2814568"/>
                  <a:gd name="connsiteY24" fmla="*/ 478905 h 1510121"/>
                  <a:gd name="connsiteX25" fmla="*/ 408594 w 2814568"/>
                  <a:gd name="connsiteY25" fmla="*/ 427024 h 1510121"/>
                  <a:gd name="connsiteX26" fmla="*/ 415079 w 2814568"/>
                  <a:gd name="connsiteY26" fmla="*/ 407569 h 1510121"/>
                  <a:gd name="connsiteX27" fmla="*/ 441019 w 2814568"/>
                  <a:gd name="connsiteY27" fmla="*/ 368658 h 1510121"/>
                  <a:gd name="connsiteX28" fmla="*/ 453989 w 2814568"/>
                  <a:gd name="connsiteY28" fmla="*/ 342718 h 1510121"/>
                  <a:gd name="connsiteX29" fmla="*/ 460474 w 2814568"/>
                  <a:gd name="connsiteY29" fmla="*/ 323263 h 1510121"/>
                  <a:gd name="connsiteX30" fmla="*/ 479930 w 2814568"/>
                  <a:gd name="connsiteY30" fmla="*/ 303807 h 1510121"/>
                  <a:gd name="connsiteX31" fmla="*/ 512355 w 2814568"/>
                  <a:gd name="connsiteY31" fmla="*/ 271382 h 1510121"/>
                  <a:gd name="connsiteX32" fmla="*/ 570721 w 2814568"/>
                  <a:gd name="connsiteY32" fmla="*/ 284352 h 1510121"/>
                  <a:gd name="connsiteX33" fmla="*/ 583691 w 2814568"/>
                  <a:gd name="connsiteY33" fmla="*/ 303807 h 1510121"/>
                  <a:gd name="connsiteX34" fmla="*/ 596662 w 2814568"/>
                  <a:gd name="connsiteY34" fmla="*/ 316778 h 1510121"/>
                  <a:gd name="connsiteX35" fmla="*/ 603147 w 2814568"/>
                  <a:gd name="connsiteY35" fmla="*/ 336233 h 1510121"/>
                  <a:gd name="connsiteX36" fmla="*/ 635572 w 2814568"/>
                  <a:gd name="connsiteY36" fmla="*/ 375144 h 1510121"/>
                  <a:gd name="connsiteX37" fmla="*/ 648542 w 2814568"/>
                  <a:gd name="connsiteY37" fmla="*/ 420539 h 1510121"/>
                  <a:gd name="connsiteX38" fmla="*/ 661513 w 2814568"/>
                  <a:gd name="connsiteY38" fmla="*/ 465935 h 1510121"/>
                  <a:gd name="connsiteX39" fmla="*/ 667998 w 2814568"/>
                  <a:gd name="connsiteY39" fmla="*/ 498361 h 1510121"/>
                  <a:gd name="connsiteX40" fmla="*/ 680968 w 2814568"/>
                  <a:gd name="connsiteY40" fmla="*/ 537271 h 1510121"/>
                  <a:gd name="connsiteX41" fmla="*/ 693938 w 2814568"/>
                  <a:gd name="connsiteY41" fmla="*/ 608607 h 1510121"/>
                  <a:gd name="connsiteX42" fmla="*/ 700423 w 2814568"/>
                  <a:gd name="connsiteY42" fmla="*/ 634548 h 1510121"/>
                  <a:gd name="connsiteX43" fmla="*/ 713394 w 2814568"/>
                  <a:gd name="connsiteY43" fmla="*/ 673458 h 1510121"/>
                  <a:gd name="connsiteX44" fmla="*/ 719879 w 2814568"/>
                  <a:gd name="connsiteY44" fmla="*/ 712369 h 1510121"/>
                  <a:gd name="connsiteX45" fmla="*/ 739334 w 2814568"/>
                  <a:gd name="connsiteY45" fmla="*/ 770735 h 1510121"/>
                  <a:gd name="connsiteX46" fmla="*/ 745819 w 2814568"/>
                  <a:gd name="connsiteY46" fmla="*/ 790190 h 1510121"/>
                  <a:gd name="connsiteX47" fmla="*/ 752304 w 2814568"/>
                  <a:gd name="connsiteY47" fmla="*/ 816131 h 1510121"/>
                  <a:gd name="connsiteX48" fmla="*/ 765274 w 2814568"/>
                  <a:gd name="connsiteY48" fmla="*/ 842071 h 1510121"/>
                  <a:gd name="connsiteX49" fmla="*/ 771759 w 2814568"/>
                  <a:gd name="connsiteY49" fmla="*/ 874497 h 1510121"/>
                  <a:gd name="connsiteX50" fmla="*/ 791215 w 2814568"/>
                  <a:gd name="connsiteY50" fmla="*/ 926378 h 1510121"/>
                  <a:gd name="connsiteX51" fmla="*/ 797700 w 2814568"/>
                  <a:gd name="connsiteY51" fmla="*/ 965288 h 1510121"/>
                  <a:gd name="connsiteX52" fmla="*/ 810670 w 2814568"/>
                  <a:gd name="connsiteY52" fmla="*/ 997714 h 1510121"/>
                  <a:gd name="connsiteX53" fmla="*/ 817155 w 2814568"/>
                  <a:gd name="connsiteY53" fmla="*/ 1049595 h 1510121"/>
                  <a:gd name="connsiteX54" fmla="*/ 830125 w 2814568"/>
                  <a:gd name="connsiteY54" fmla="*/ 1094990 h 1510121"/>
                  <a:gd name="connsiteX55" fmla="*/ 849581 w 2814568"/>
                  <a:gd name="connsiteY55" fmla="*/ 1172812 h 1510121"/>
                  <a:gd name="connsiteX56" fmla="*/ 856066 w 2814568"/>
                  <a:gd name="connsiteY56" fmla="*/ 1192267 h 1510121"/>
                  <a:gd name="connsiteX57" fmla="*/ 882006 w 2814568"/>
                  <a:gd name="connsiteY57" fmla="*/ 1231178 h 1510121"/>
                  <a:gd name="connsiteX58" fmla="*/ 901462 w 2814568"/>
                  <a:gd name="connsiteY58" fmla="*/ 1296029 h 1510121"/>
                  <a:gd name="connsiteX59" fmla="*/ 907947 w 2814568"/>
                  <a:gd name="connsiteY59" fmla="*/ 1315484 h 1510121"/>
                  <a:gd name="connsiteX60" fmla="*/ 927402 w 2814568"/>
                  <a:gd name="connsiteY60" fmla="*/ 1328454 h 1510121"/>
                  <a:gd name="connsiteX61" fmla="*/ 933887 w 2814568"/>
                  <a:gd name="connsiteY61" fmla="*/ 1347910 h 1510121"/>
                  <a:gd name="connsiteX62" fmla="*/ 1005223 w 2814568"/>
                  <a:gd name="connsiteY62" fmla="*/ 1328454 h 1510121"/>
                  <a:gd name="connsiteX63" fmla="*/ 1063589 w 2814568"/>
                  <a:gd name="connsiteY63" fmla="*/ 1257118 h 1510121"/>
                  <a:gd name="connsiteX64" fmla="*/ 1076559 w 2814568"/>
                  <a:gd name="connsiteY64" fmla="*/ 1231178 h 1510121"/>
                  <a:gd name="connsiteX65" fmla="*/ 1108985 w 2814568"/>
                  <a:gd name="connsiteY65" fmla="*/ 1198752 h 1510121"/>
                  <a:gd name="connsiteX66" fmla="*/ 1141411 w 2814568"/>
                  <a:gd name="connsiteY66" fmla="*/ 1166327 h 1510121"/>
                  <a:gd name="connsiteX67" fmla="*/ 1206262 w 2814568"/>
                  <a:gd name="connsiteY67" fmla="*/ 1172812 h 1510121"/>
                  <a:gd name="connsiteX68" fmla="*/ 1225717 w 2814568"/>
                  <a:gd name="connsiteY68" fmla="*/ 1179297 h 1510121"/>
                  <a:gd name="connsiteX69" fmla="*/ 1290568 w 2814568"/>
                  <a:gd name="connsiteY69" fmla="*/ 1172812 h 1510121"/>
                  <a:gd name="connsiteX70" fmla="*/ 1322994 w 2814568"/>
                  <a:gd name="connsiteY70" fmla="*/ 1140386 h 1510121"/>
                  <a:gd name="connsiteX71" fmla="*/ 1348934 w 2814568"/>
                  <a:gd name="connsiteY71" fmla="*/ 1075535 h 1510121"/>
                  <a:gd name="connsiteX72" fmla="*/ 1355419 w 2814568"/>
                  <a:gd name="connsiteY72" fmla="*/ 1056080 h 1510121"/>
                  <a:gd name="connsiteX73" fmla="*/ 1361904 w 2814568"/>
                  <a:gd name="connsiteY73" fmla="*/ 1036624 h 1510121"/>
                  <a:gd name="connsiteX74" fmla="*/ 1381359 w 2814568"/>
                  <a:gd name="connsiteY74" fmla="*/ 984744 h 1510121"/>
                  <a:gd name="connsiteX75" fmla="*/ 1387845 w 2814568"/>
                  <a:gd name="connsiteY75" fmla="*/ 919892 h 1510121"/>
                  <a:gd name="connsiteX76" fmla="*/ 1400815 w 2814568"/>
                  <a:gd name="connsiteY76" fmla="*/ 855041 h 1510121"/>
                  <a:gd name="connsiteX77" fmla="*/ 1407300 w 2814568"/>
                  <a:gd name="connsiteY77" fmla="*/ 427024 h 1510121"/>
                  <a:gd name="connsiteX78" fmla="*/ 1413785 w 2814568"/>
                  <a:gd name="connsiteY78" fmla="*/ 401084 h 1510121"/>
                  <a:gd name="connsiteX79" fmla="*/ 1420270 w 2814568"/>
                  <a:gd name="connsiteY79" fmla="*/ 368658 h 1510121"/>
                  <a:gd name="connsiteX80" fmla="*/ 1426755 w 2814568"/>
                  <a:gd name="connsiteY80" fmla="*/ 323263 h 1510121"/>
                  <a:gd name="connsiteX81" fmla="*/ 1439725 w 2814568"/>
                  <a:gd name="connsiteY81" fmla="*/ 284352 h 1510121"/>
                  <a:gd name="connsiteX82" fmla="*/ 1446211 w 2814568"/>
                  <a:gd name="connsiteY82" fmla="*/ 251927 h 1510121"/>
                  <a:gd name="connsiteX83" fmla="*/ 1452696 w 2814568"/>
                  <a:gd name="connsiteY83" fmla="*/ 225986 h 1510121"/>
                  <a:gd name="connsiteX84" fmla="*/ 1478636 w 2814568"/>
                  <a:gd name="connsiteY84" fmla="*/ 187075 h 1510121"/>
                  <a:gd name="connsiteX85" fmla="*/ 1491606 w 2814568"/>
                  <a:gd name="connsiteY85" fmla="*/ 141680 h 1510121"/>
                  <a:gd name="connsiteX86" fmla="*/ 1504577 w 2814568"/>
                  <a:gd name="connsiteY86" fmla="*/ 115739 h 1510121"/>
                  <a:gd name="connsiteX87" fmla="*/ 1524032 w 2814568"/>
                  <a:gd name="connsiteY87" fmla="*/ 96284 h 1510121"/>
                  <a:gd name="connsiteX88" fmla="*/ 1770466 w 2814568"/>
                  <a:gd name="connsiteY88" fmla="*/ 70344 h 1510121"/>
                  <a:gd name="connsiteX89" fmla="*/ 1809377 w 2814568"/>
                  <a:gd name="connsiteY89" fmla="*/ 57373 h 1510121"/>
                  <a:gd name="connsiteX90" fmla="*/ 1854772 w 2814568"/>
                  <a:gd name="connsiteY90" fmla="*/ 50888 h 1510121"/>
                  <a:gd name="connsiteX91" fmla="*/ 1893683 w 2814568"/>
                  <a:gd name="connsiteY91" fmla="*/ 44403 h 1510121"/>
                  <a:gd name="connsiteX92" fmla="*/ 2042840 w 2814568"/>
                  <a:gd name="connsiteY92" fmla="*/ 37918 h 1510121"/>
                  <a:gd name="connsiteX93" fmla="*/ 2081751 w 2814568"/>
                  <a:gd name="connsiteY93" fmla="*/ 50888 h 1510121"/>
                  <a:gd name="connsiteX94" fmla="*/ 2094721 w 2814568"/>
                  <a:gd name="connsiteY94" fmla="*/ 83314 h 1510121"/>
                  <a:gd name="connsiteX95" fmla="*/ 2114177 w 2814568"/>
                  <a:gd name="connsiteY95" fmla="*/ 135195 h 1510121"/>
                  <a:gd name="connsiteX96" fmla="*/ 2140117 w 2814568"/>
                  <a:gd name="connsiteY96" fmla="*/ 187075 h 1510121"/>
                  <a:gd name="connsiteX97" fmla="*/ 2159572 w 2814568"/>
                  <a:gd name="connsiteY97" fmla="*/ 238956 h 1510121"/>
                  <a:gd name="connsiteX98" fmla="*/ 2166057 w 2814568"/>
                  <a:gd name="connsiteY98" fmla="*/ 264897 h 1510121"/>
                  <a:gd name="connsiteX99" fmla="*/ 2172542 w 2814568"/>
                  <a:gd name="connsiteY99" fmla="*/ 284352 h 1510121"/>
                  <a:gd name="connsiteX100" fmla="*/ 2179028 w 2814568"/>
                  <a:gd name="connsiteY100" fmla="*/ 342718 h 1510121"/>
                  <a:gd name="connsiteX101" fmla="*/ 2191998 w 2814568"/>
                  <a:gd name="connsiteY101" fmla="*/ 388114 h 1510121"/>
                  <a:gd name="connsiteX102" fmla="*/ 2198483 w 2814568"/>
                  <a:gd name="connsiteY102" fmla="*/ 420539 h 1510121"/>
                  <a:gd name="connsiteX103" fmla="*/ 2204968 w 2814568"/>
                  <a:gd name="connsiteY103" fmla="*/ 439995 h 1510121"/>
                  <a:gd name="connsiteX104" fmla="*/ 2230908 w 2814568"/>
                  <a:gd name="connsiteY104" fmla="*/ 517816 h 1510121"/>
                  <a:gd name="connsiteX105" fmla="*/ 2237394 w 2814568"/>
                  <a:gd name="connsiteY105" fmla="*/ 582667 h 1510121"/>
                  <a:gd name="connsiteX106" fmla="*/ 2243879 w 2814568"/>
                  <a:gd name="connsiteY106" fmla="*/ 602122 h 1510121"/>
                  <a:gd name="connsiteX107" fmla="*/ 2250364 w 2814568"/>
                  <a:gd name="connsiteY107" fmla="*/ 666973 h 1510121"/>
                  <a:gd name="connsiteX108" fmla="*/ 2263334 w 2814568"/>
                  <a:gd name="connsiteY108" fmla="*/ 744795 h 1510121"/>
                  <a:gd name="connsiteX109" fmla="*/ 2276304 w 2814568"/>
                  <a:gd name="connsiteY109" fmla="*/ 1036624 h 1510121"/>
                  <a:gd name="connsiteX110" fmla="*/ 2282789 w 2814568"/>
                  <a:gd name="connsiteY110" fmla="*/ 1179297 h 1510121"/>
                  <a:gd name="connsiteX111" fmla="*/ 2295759 w 2814568"/>
                  <a:gd name="connsiteY111" fmla="*/ 1250633 h 1510121"/>
                  <a:gd name="connsiteX112" fmla="*/ 2302245 w 2814568"/>
                  <a:gd name="connsiteY112" fmla="*/ 1276573 h 1510121"/>
                  <a:gd name="connsiteX113" fmla="*/ 2315215 w 2814568"/>
                  <a:gd name="connsiteY113" fmla="*/ 1341424 h 1510121"/>
                  <a:gd name="connsiteX114" fmla="*/ 2328185 w 2814568"/>
                  <a:gd name="connsiteY114" fmla="*/ 1354395 h 1510121"/>
                  <a:gd name="connsiteX115" fmla="*/ 2347640 w 2814568"/>
                  <a:gd name="connsiteY115" fmla="*/ 1367365 h 1510121"/>
                  <a:gd name="connsiteX116" fmla="*/ 2354125 w 2814568"/>
                  <a:gd name="connsiteY116" fmla="*/ 1399790 h 1510121"/>
                  <a:gd name="connsiteX117" fmla="*/ 2367096 w 2814568"/>
                  <a:gd name="connsiteY117" fmla="*/ 1412761 h 1510121"/>
                  <a:gd name="connsiteX118" fmla="*/ 2412491 w 2814568"/>
                  <a:gd name="connsiteY118" fmla="*/ 1464641 h 1510121"/>
                  <a:gd name="connsiteX119" fmla="*/ 2425462 w 2814568"/>
                  <a:gd name="connsiteY119" fmla="*/ 1477612 h 1510121"/>
                  <a:gd name="connsiteX120" fmla="*/ 2464372 w 2814568"/>
                  <a:gd name="connsiteY120" fmla="*/ 1490582 h 1510121"/>
                  <a:gd name="connsiteX121" fmla="*/ 2529223 w 2814568"/>
                  <a:gd name="connsiteY121" fmla="*/ 1477612 h 1510121"/>
                  <a:gd name="connsiteX122" fmla="*/ 2548679 w 2814568"/>
                  <a:gd name="connsiteY122" fmla="*/ 1471127 h 1510121"/>
                  <a:gd name="connsiteX123" fmla="*/ 2607045 w 2814568"/>
                  <a:gd name="connsiteY123" fmla="*/ 1458156 h 1510121"/>
                  <a:gd name="connsiteX124" fmla="*/ 2736747 w 2814568"/>
                  <a:gd name="connsiteY124" fmla="*/ 1464641 h 1510121"/>
                  <a:gd name="connsiteX125" fmla="*/ 2775657 w 2814568"/>
                  <a:gd name="connsiteY125" fmla="*/ 1477612 h 1510121"/>
                  <a:gd name="connsiteX126" fmla="*/ 2814568 w 2814568"/>
                  <a:gd name="connsiteY126" fmla="*/ 1490582 h 1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814568" h="1510121">
                    <a:moveTo>
                      <a:pt x="0" y="1510121"/>
                    </a:moveTo>
                    <a:cubicBezTo>
                      <a:pt x="31922" y="1488839"/>
                      <a:pt x="10515" y="1436360"/>
                      <a:pt x="32457" y="1399790"/>
                    </a:cubicBezTo>
                    <a:cubicBezTo>
                      <a:pt x="40477" y="1386423"/>
                      <a:pt x="51427" y="1374823"/>
                      <a:pt x="58398" y="1360880"/>
                    </a:cubicBezTo>
                    <a:cubicBezTo>
                      <a:pt x="89172" y="1299331"/>
                      <a:pt x="72737" y="1324467"/>
                      <a:pt x="103794" y="1283058"/>
                    </a:cubicBezTo>
                    <a:cubicBezTo>
                      <a:pt x="117291" y="1229069"/>
                      <a:pt x="100856" y="1282450"/>
                      <a:pt x="123249" y="1237663"/>
                    </a:cubicBezTo>
                    <a:cubicBezTo>
                      <a:pt x="126306" y="1231549"/>
                      <a:pt x="126677" y="1224321"/>
                      <a:pt x="129734" y="1218207"/>
                    </a:cubicBezTo>
                    <a:cubicBezTo>
                      <a:pt x="133220" y="1211236"/>
                      <a:pt x="139539" y="1205874"/>
                      <a:pt x="142704" y="1198752"/>
                    </a:cubicBezTo>
                    <a:cubicBezTo>
                      <a:pt x="148257" y="1186258"/>
                      <a:pt x="148090" y="1171217"/>
                      <a:pt x="155674" y="1159841"/>
                    </a:cubicBezTo>
                    <a:lnTo>
                      <a:pt x="181615" y="1120931"/>
                    </a:lnTo>
                    <a:cubicBezTo>
                      <a:pt x="211138" y="1032358"/>
                      <a:pt x="178928" y="1122879"/>
                      <a:pt x="207555" y="1056080"/>
                    </a:cubicBezTo>
                    <a:cubicBezTo>
                      <a:pt x="210248" y="1049797"/>
                      <a:pt x="211347" y="1042907"/>
                      <a:pt x="214040" y="1036624"/>
                    </a:cubicBezTo>
                    <a:cubicBezTo>
                      <a:pt x="217848" y="1027738"/>
                      <a:pt x="223203" y="1019570"/>
                      <a:pt x="227011" y="1010684"/>
                    </a:cubicBezTo>
                    <a:cubicBezTo>
                      <a:pt x="234275" y="993735"/>
                      <a:pt x="234497" y="983569"/>
                      <a:pt x="239981" y="965288"/>
                    </a:cubicBezTo>
                    <a:cubicBezTo>
                      <a:pt x="243909" y="952193"/>
                      <a:pt x="245368" y="937754"/>
                      <a:pt x="252951" y="926378"/>
                    </a:cubicBezTo>
                    <a:cubicBezTo>
                      <a:pt x="269713" y="901234"/>
                      <a:pt x="263456" y="914316"/>
                      <a:pt x="272406" y="887467"/>
                    </a:cubicBezTo>
                    <a:cubicBezTo>
                      <a:pt x="274568" y="874497"/>
                      <a:pt x="276539" y="861493"/>
                      <a:pt x="278891" y="848556"/>
                    </a:cubicBezTo>
                    <a:cubicBezTo>
                      <a:pt x="280863" y="837711"/>
                      <a:pt x="283701" y="827025"/>
                      <a:pt x="285377" y="816131"/>
                    </a:cubicBezTo>
                    <a:cubicBezTo>
                      <a:pt x="297524" y="737179"/>
                      <a:pt x="285305" y="790479"/>
                      <a:pt x="298347" y="738310"/>
                    </a:cubicBezTo>
                    <a:cubicBezTo>
                      <a:pt x="303352" y="698268"/>
                      <a:pt x="303215" y="689113"/>
                      <a:pt x="311317" y="654003"/>
                    </a:cubicBezTo>
                    <a:cubicBezTo>
                      <a:pt x="315325" y="636634"/>
                      <a:pt x="316315" y="618066"/>
                      <a:pt x="324287" y="602122"/>
                    </a:cubicBezTo>
                    <a:cubicBezTo>
                      <a:pt x="328610" y="593475"/>
                      <a:pt x="333449" y="585068"/>
                      <a:pt x="337257" y="576182"/>
                    </a:cubicBezTo>
                    <a:cubicBezTo>
                      <a:pt x="339950" y="569899"/>
                      <a:pt x="340685" y="562841"/>
                      <a:pt x="343742" y="556727"/>
                    </a:cubicBezTo>
                    <a:cubicBezTo>
                      <a:pt x="349379" y="545453"/>
                      <a:pt x="356713" y="535110"/>
                      <a:pt x="363198" y="524301"/>
                    </a:cubicBezTo>
                    <a:cubicBezTo>
                      <a:pt x="365360" y="515654"/>
                      <a:pt x="366172" y="506553"/>
                      <a:pt x="369683" y="498361"/>
                    </a:cubicBezTo>
                    <a:cubicBezTo>
                      <a:pt x="372753" y="491197"/>
                      <a:pt x="378921" y="485748"/>
                      <a:pt x="382653" y="478905"/>
                    </a:cubicBezTo>
                    <a:cubicBezTo>
                      <a:pt x="391912" y="461931"/>
                      <a:pt x="402480" y="445367"/>
                      <a:pt x="408594" y="427024"/>
                    </a:cubicBezTo>
                    <a:cubicBezTo>
                      <a:pt x="410756" y="420539"/>
                      <a:pt x="411759" y="413545"/>
                      <a:pt x="415079" y="407569"/>
                    </a:cubicBezTo>
                    <a:cubicBezTo>
                      <a:pt x="422649" y="393942"/>
                      <a:pt x="434048" y="382601"/>
                      <a:pt x="441019" y="368658"/>
                    </a:cubicBezTo>
                    <a:cubicBezTo>
                      <a:pt x="445342" y="360011"/>
                      <a:pt x="450181" y="351604"/>
                      <a:pt x="453989" y="342718"/>
                    </a:cubicBezTo>
                    <a:cubicBezTo>
                      <a:pt x="456682" y="336435"/>
                      <a:pt x="456682" y="328951"/>
                      <a:pt x="460474" y="323263"/>
                    </a:cubicBezTo>
                    <a:cubicBezTo>
                      <a:pt x="465562" y="315632"/>
                      <a:pt x="474058" y="310853"/>
                      <a:pt x="479930" y="303807"/>
                    </a:cubicBezTo>
                    <a:cubicBezTo>
                      <a:pt x="506951" y="271382"/>
                      <a:pt x="476687" y="295161"/>
                      <a:pt x="512355" y="271382"/>
                    </a:cubicBezTo>
                    <a:cubicBezTo>
                      <a:pt x="512753" y="271448"/>
                      <a:pt x="562318" y="277630"/>
                      <a:pt x="570721" y="284352"/>
                    </a:cubicBezTo>
                    <a:cubicBezTo>
                      <a:pt x="576807" y="289221"/>
                      <a:pt x="578822" y="297721"/>
                      <a:pt x="583691" y="303807"/>
                    </a:cubicBezTo>
                    <a:cubicBezTo>
                      <a:pt x="587511" y="308582"/>
                      <a:pt x="592338" y="312454"/>
                      <a:pt x="596662" y="316778"/>
                    </a:cubicBezTo>
                    <a:cubicBezTo>
                      <a:pt x="598824" y="323263"/>
                      <a:pt x="600090" y="330119"/>
                      <a:pt x="603147" y="336233"/>
                    </a:cubicBezTo>
                    <a:cubicBezTo>
                      <a:pt x="612175" y="354289"/>
                      <a:pt x="621231" y="360802"/>
                      <a:pt x="635572" y="375144"/>
                    </a:cubicBezTo>
                    <a:cubicBezTo>
                      <a:pt x="651126" y="421805"/>
                      <a:pt x="632250" y="363520"/>
                      <a:pt x="648542" y="420539"/>
                    </a:cubicBezTo>
                    <a:cubicBezTo>
                      <a:pt x="659376" y="458457"/>
                      <a:pt x="651376" y="420316"/>
                      <a:pt x="661513" y="465935"/>
                    </a:cubicBezTo>
                    <a:cubicBezTo>
                      <a:pt x="663904" y="476695"/>
                      <a:pt x="665098" y="487727"/>
                      <a:pt x="667998" y="498361"/>
                    </a:cubicBezTo>
                    <a:cubicBezTo>
                      <a:pt x="671595" y="511551"/>
                      <a:pt x="680968" y="537271"/>
                      <a:pt x="680968" y="537271"/>
                    </a:cubicBezTo>
                    <a:cubicBezTo>
                      <a:pt x="685662" y="565433"/>
                      <a:pt x="687895" y="581412"/>
                      <a:pt x="693938" y="608607"/>
                    </a:cubicBezTo>
                    <a:cubicBezTo>
                      <a:pt x="695871" y="617308"/>
                      <a:pt x="697862" y="626011"/>
                      <a:pt x="700423" y="634548"/>
                    </a:cubicBezTo>
                    <a:cubicBezTo>
                      <a:pt x="704352" y="647643"/>
                      <a:pt x="713394" y="673458"/>
                      <a:pt x="713394" y="673458"/>
                    </a:cubicBezTo>
                    <a:cubicBezTo>
                      <a:pt x="715556" y="686428"/>
                      <a:pt x="716690" y="699612"/>
                      <a:pt x="719879" y="712369"/>
                    </a:cubicBezTo>
                    <a:cubicBezTo>
                      <a:pt x="719880" y="712374"/>
                      <a:pt x="736091" y="761005"/>
                      <a:pt x="739334" y="770735"/>
                    </a:cubicBezTo>
                    <a:cubicBezTo>
                      <a:pt x="741496" y="777220"/>
                      <a:pt x="744161" y="783558"/>
                      <a:pt x="745819" y="790190"/>
                    </a:cubicBezTo>
                    <a:cubicBezTo>
                      <a:pt x="747981" y="798837"/>
                      <a:pt x="749174" y="807785"/>
                      <a:pt x="752304" y="816131"/>
                    </a:cubicBezTo>
                    <a:cubicBezTo>
                      <a:pt x="755698" y="825183"/>
                      <a:pt x="760951" y="833424"/>
                      <a:pt x="765274" y="842071"/>
                    </a:cubicBezTo>
                    <a:cubicBezTo>
                      <a:pt x="767436" y="852880"/>
                      <a:pt x="769085" y="863803"/>
                      <a:pt x="771759" y="874497"/>
                    </a:cubicBezTo>
                    <a:cubicBezTo>
                      <a:pt x="775145" y="888041"/>
                      <a:pt x="787255" y="916477"/>
                      <a:pt x="791215" y="926378"/>
                    </a:cubicBezTo>
                    <a:cubicBezTo>
                      <a:pt x="793377" y="939348"/>
                      <a:pt x="794240" y="952602"/>
                      <a:pt x="797700" y="965288"/>
                    </a:cubicBezTo>
                    <a:cubicBezTo>
                      <a:pt x="800763" y="976519"/>
                      <a:pt x="808052" y="986371"/>
                      <a:pt x="810670" y="997714"/>
                    </a:cubicBezTo>
                    <a:cubicBezTo>
                      <a:pt x="814589" y="1014696"/>
                      <a:pt x="814290" y="1032404"/>
                      <a:pt x="817155" y="1049595"/>
                    </a:cubicBezTo>
                    <a:cubicBezTo>
                      <a:pt x="826568" y="1106074"/>
                      <a:pt x="819847" y="1048744"/>
                      <a:pt x="830125" y="1094990"/>
                    </a:cubicBezTo>
                    <a:cubicBezTo>
                      <a:pt x="847592" y="1173585"/>
                      <a:pt x="823373" y="1094187"/>
                      <a:pt x="849581" y="1172812"/>
                    </a:cubicBezTo>
                    <a:cubicBezTo>
                      <a:pt x="851743" y="1179297"/>
                      <a:pt x="852274" y="1186579"/>
                      <a:pt x="856066" y="1192267"/>
                    </a:cubicBezTo>
                    <a:cubicBezTo>
                      <a:pt x="864713" y="1205237"/>
                      <a:pt x="877076" y="1216390"/>
                      <a:pt x="882006" y="1231178"/>
                    </a:cubicBezTo>
                    <a:cubicBezTo>
                      <a:pt x="912822" y="1323619"/>
                      <a:pt x="881865" y="1227438"/>
                      <a:pt x="901462" y="1296029"/>
                    </a:cubicBezTo>
                    <a:cubicBezTo>
                      <a:pt x="903340" y="1302602"/>
                      <a:pt x="903677" y="1310146"/>
                      <a:pt x="907947" y="1315484"/>
                    </a:cubicBezTo>
                    <a:cubicBezTo>
                      <a:pt x="912816" y="1321570"/>
                      <a:pt x="920917" y="1324131"/>
                      <a:pt x="927402" y="1328454"/>
                    </a:cubicBezTo>
                    <a:cubicBezTo>
                      <a:pt x="929564" y="1334939"/>
                      <a:pt x="927214" y="1346427"/>
                      <a:pt x="933887" y="1347910"/>
                    </a:cubicBezTo>
                    <a:cubicBezTo>
                      <a:pt x="960219" y="1353761"/>
                      <a:pt x="986151" y="1345142"/>
                      <a:pt x="1005223" y="1328454"/>
                    </a:cubicBezTo>
                    <a:cubicBezTo>
                      <a:pt x="1028846" y="1307784"/>
                      <a:pt x="1049389" y="1285519"/>
                      <a:pt x="1063589" y="1257118"/>
                    </a:cubicBezTo>
                    <a:cubicBezTo>
                      <a:pt x="1067912" y="1248471"/>
                      <a:pt x="1070624" y="1238809"/>
                      <a:pt x="1076559" y="1231178"/>
                    </a:cubicBezTo>
                    <a:cubicBezTo>
                      <a:pt x="1085944" y="1219112"/>
                      <a:pt x="1100506" y="1211471"/>
                      <a:pt x="1108985" y="1198752"/>
                    </a:cubicBezTo>
                    <a:cubicBezTo>
                      <a:pt x="1126278" y="1172812"/>
                      <a:pt x="1115470" y="1183620"/>
                      <a:pt x="1141411" y="1166327"/>
                    </a:cubicBezTo>
                    <a:cubicBezTo>
                      <a:pt x="1163028" y="1168489"/>
                      <a:pt x="1184790" y="1169509"/>
                      <a:pt x="1206262" y="1172812"/>
                    </a:cubicBezTo>
                    <a:cubicBezTo>
                      <a:pt x="1213018" y="1173851"/>
                      <a:pt x="1218881" y="1179297"/>
                      <a:pt x="1225717" y="1179297"/>
                    </a:cubicBezTo>
                    <a:cubicBezTo>
                      <a:pt x="1247442" y="1179297"/>
                      <a:pt x="1268951" y="1174974"/>
                      <a:pt x="1290568" y="1172812"/>
                    </a:cubicBezTo>
                    <a:cubicBezTo>
                      <a:pt x="1301377" y="1162003"/>
                      <a:pt x="1316158" y="1154058"/>
                      <a:pt x="1322994" y="1140386"/>
                    </a:cubicBezTo>
                    <a:cubicBezTo>
                      <a:pt x="1342079" y="1102217"/>
                      <a:pt x="1332907" y="1123618"/>
                      <a:pt x="1348934" y="1075535"/>
                    </a:cubicBezTo>
                    <a:lnTo>
                      <a:pt x="1355419" y="1056080"/>
                    </a:lnTo>
                    <a:cubicBezTo>
                      <a:pt x="1357581" y="1049595"/>
                      <a:pt x="1358847" y="1042738"/>
                      <a:pt x="1361904" y="1036624"/>
                    </a:cubicBezTo>
                    <a:cubicBezTo>
                      <a:pt x="1378860" y="1002712"/>
                      <a:pt x="1372529" y="1020063"/>
                      <a:pt x="1381359" y="984744"/>
                    </a:cubicBezTo>
                    <a:cubicBezTo>
                      <a:pt x="1383521" y="963127"/>
                      <a:pt x="1384622" y="941377"/>
                      <a:pt x="1387845" y="919892"/>
                    </a:cubicBezTo>
                    <a:cubicBezTo>
                      <a:pt x="1391115" y="898091"/>
                      <a:pt x="1400815" y="855041"/>
                      <a:pt x="1400815" y="855041"/>
                    </a:cubicBezTo>
                    <a:cubicBezTo>
                      <a:pt x="1402977" y="712369"/>
                      <a:pt x="1403225" y="569655"/>
                      <a:pt x="1407300" y="427024"/>
                    </a:cubicBezTo>
                    <a:cubicBezTo>
                      <a:pt x="1407555" y="418115"/>
                      <a:pt x="1411852" y="409785"/>
                      <a:pt x="1413785" y="401084"/>
                    </a:cubicBezTo>
                    <a:cubicBezTo>
                      <a:pt x="1416176" y="390324"/>
                      <a:pt x="1418458" y="379531"/>
                      <a:pt x="1420270" y="368658"/>
                    </a:cubicBezTo>
                    <a:cubicBezTo>
                      <a:pt x="1422783" y="353581"/>
                      <a:pt x="1423318" y="338157"/>
                      <a:pt x="1426755" y="323263"/>
                    </a:cubicBezTo>
                    <a:cubicBezTo>
                      <a:pt x="1429829" y="309941"/>
                      <a:pt x="1437043" y="297758"/>
                      <a:pt x="1439725" y="284352"/>
                    </a:cubicBezTo>
                    <a:cubicBezTo>
                      <a:pt x="1441887" y="273544"/>
                      <a:pt x="1443820" y="262687"/>
                      <a:pt x="1446211" y="251927"/>
                    </a:cubicBezTo>
                    <a:cubicBezTo>
                      <a:pt x="1448145" y="243226"/>
                      <a:pt x="1448710" y="233958"/>
                      <a:pt x="1452696" y="225986"/>
                    </a:cubicBezTo>
                    <a:cubicBezTo>
                      <a:pt x="1459667" y="212043"/>
                      <a:pt x="1478636" y="187075"/>
                      <a:pt x="1478636" y="187075"/>
                    </a:cubicBezTo>
                    <a:cubicBezTo>
                      <a:pt x="1481927" y="173913"/>
                      <a:pt x="1486024" y="154704"/>
                      <a:pt x="1491606" y="141680"/>
                    </a:cubicBezTo>
                    <a:cubicBezTo>
                      <a:pt x="1495414" y="132794"/>
                      <a:pt x="1498958" y="123606"/>
                      <a:pt x="1504577" y="115739"/>
                    </a:cubicBezTo>
                    <a:cubicBezTo>
                      <a:pt x="1509908" y="108276"/>
                      <a:pt x="1517547" y="102769"/>
                      <a:pt x="1524032" y="96284"/>
                    </a:cubicBezTo>
                    <a:cubicBezTo>
                      <a:pt x="1556127" y="0"/>
                      <a:pt x="1520084" y="87813"/>
                      <a:pt x="1770466" y="70344"/>
                    </a:cubicBezTo>
                    <a:cubicBezTo>
                      <a:pt x="1784105" y="69392"/>
                      <a:pt x="1795842" y="59307"/>
                      <a:pt x="1809377" y="57373"/>
                    </a:cubicBezTo>
                    <a:lnTo>
                      <a:pt x="1854772" y="50888"/>
                    </a:lnTo>
                    <a:cubicBezTo>
                      <a:pt x="1867768" y="48889"/>
                      <a:pt x="1880565" y="45308"/>
                      <a:pt x="1893683" y="44403"/>
                    </a:cubicBezTo>
                    <a:cubicBezTo>
                      <a:pt x="1943331" y="40979"/>
                      <a:pt x="1993121" y="40080"/>
                      <a:pt x="2042840" y="37918"/>
                    </a:cubicBezTo>
                    <a:cubicBezTo>
                      <a:pt x="2055810" y="42241"/>
                      <a:pt x="2071462" y="41885"/>
                      <a:pt x="2081751" y="50888"/>
                    </a:cubicBezTo>
                    <a:cubicBezTo>
                      <a:pt x="2090512" y="58554"/>
                      <a:pt x="2089993" y="72676"/>
                      <a:pt x="2094721" y="83314"/>
                    </a:cubicBezTo>
                    <a:cubicBezTo>
                      <a:pt x="2130100" y="162917"/>
                      <a:pt x="2088361" y="57749"/>
                      <a:pt x="2114177" y="135195"/>
                    </a:cubicBezTo>
                    <a:cubicBezTo>
                      <a:pt x="2136621" y="202525"/>
                      <a:pt x="2116285" y="139409"/>
                      <a:pt x="2140117" y="187075"/>
                    </a:cubicBezTo>
                    <a:cubicBezTo>
                      <a:pt x="2144684" y="196209"/>
                      <a:pt x="2155831" y="225861"/>
                      <a:pt x="2159572" y="238956"/>
                    </a:cubicBezTo>
                    <a:cubicBezTo>
                      <a:pt x="2162021" y="247526"/>
                      <a:pt x="2163608" y="256327"/>
                      <a:pt x="2166057" y="264897"/>
                    </a:cubicBezTo>
                    <a:cubicBezTo>
                      <a:pt x="2167935" y="271470"/>
                      <a:pt x="2170380" y="277867"/>
                      <a:pt x="2172542" y="284352"/>
                    </a:cubicBezTo>
                    <a:cubicBezTo>
                      <a:pt x="2174704" y="303807"/>
                      <a:pt x="2176051" y="323371"/>
                      <a:pt x="2179028" y="342718"/>
                    </a:cubicBezTo>
                    <a:cubicBezTo>
                      <a:pt x="2183880" y="374255"/>
                      <a:pt x="2185219" y="360996"/>
                      <a:pt x="2191998" y="388114"/>
                    </a:cubicBezTo>
                    <a:cubicBezTo>
                      <a:pt x="2194671" y="398807"/>
                      <a:pt x="2195810" y="409846"/>
                      <a:pt x="2198483" y="420539"/>
                    </a:cubicBezTo>
                    <a:cubicBezTo>
                      <a:pt x="2200141" y="427171"/>
                      <a:pt x="2203169" y="433400"/>
                      <a:pt x="2204968" y="439995"/>
                    </a:cubicBezTo>
                    <a:cubicBezTo>
                      <a:pt x="2223345" y="507379"/>
                      <a:pt x="2208305" y="472609"/>
                      <a:pt x="2230908" y="517816"/>
                    </a:cubicBezTo>
                    <a:cubicBezTo>
                      <a:pt x="2233070" y="539433"/>
                      <a:pt x="2234090" y="561195"/>
                      <a:pt x="2237394" y="582667"/>
                    </a:cubicBezTo>
                    <a:cubicBezTo>
                      <a:pt x="2238433" y="589423"/>
                      <a:pt x="2242840" y="595366"/>
                      <a:pt x="2243879" y="602122"/>
                    </a:cubicBezTo>
                    <a:cubicBezTo>
                      <a:pt x="2247182" y="623594"/>
                      <a:pt x="2247826" y="645397"/>
                      <a:pt x="2250364" y="666973"/>
                    </a:cubicBezTo>
                    <a:cubicBezTo>
                      <a:pt x="2254960" y="706044"/>
                      <a:pt x="2256337" y="709810"/>
                      <a:pt x="2263334" y="744795"/>
                    </a:cubicBezTo>
                    <a:cubicBezTo>
                      <a:pt x="2267657" y="842071"/>
                      <a:pt x="2271948" y="939349"/>
                      <a:pt x="2276304" y="1036624"/>
                    </a:cubicBezTo>
                    <a:cubicBezTo>
                      <a:pt x="2278433" y="1084183"/>
                      <a:pt x="2271243" y="1133112"/>
                      <a:pt x="2282789" y="1179297"/>
                    </a:cubicBezTo>
                    <a:cubicBezTo>
                      <a:pt x="2297500" y="1238141"/>
                      <a:pt x="2280264" y="1165415"/>
                      <a:pt x="2295759" y="1250633"/>
                    </a:cubicBezTo>
                    <a:cubicBezTo>
                      <a:pt x="2297353" y="1259402"/>
                      <a:pt x="2300651" y="1267804"/>
                      <a:pt x="2302245" y="1276573"/>
                    </a:cubicBezTo>
                    <a:cubicBezTo>
                      <a:pt x="2303810" y="1285179"/>
                      <a:pt x="2306529" y="1326947"/>
                      <a:pt x="2315215" y="1341424"/>
                    </a:cubicBezTo>
                    <a:cubicBezTo>
                      <a:pt x="2318361" y="1346667"/>
                      <a:pt x="2323411" y="1350575"/>
                      <a:pt x="2328185" y="1354395"/>
                    </a:cubicBezTo>
                    <a:cubicBezTo>
                      <a:pt x="2334271" y="1359264"/>
                      <a:pt x="2341155" y="1363042"/>
                      <a:pt x="2347640" y="1367365"/>
                    </a:cubicBezTo>
                    <a:cubicBezTo>
                      <a:pt x="2349802" y="1378173"/>
                      <a:pt x="2349783" y="1389659"/>
                      <a:pt x="2354125" y="1399790"/>
                    </a:cubicBezTo>
                    <a:cubicBezTo>
                      <a:pt x="2356534" y="1405410"/>
                      <a:pt x="2363427" y="1407869"/>
                      <a:pt x="2367096" y="1412761"/>
                    </a:cubicBezTo>
                    <a:cubicBezTo>
                      <a:pt x="2423031" y="1487341"/>
                      <a:pt x="2367230" y="1428432"/>
                      <a:pt x="2412491" y="1464641"/>
                    </a:cubicBezTo>
                    <a:cubicBezTo>
                      <a:pt x="2417266" y="1468461"/>
                      <a:pt x="2419993" y="1474877"/>
                      <a:pt x="2425462" y="1477612"/>
                    </a:cubicBezTo>
                    <a:cubicBezTo>
                      <a:pt x="2437690" y="1483726"/>
                      <a:pt x="2464372" y="1490582"/>
                      <a:pt x="2464372" y="1490582"/>
                    </a:cubicBezTo>
                    <a:cubicBezTo>
                      <a:pt x="2485989" y="1486259"/>
                      <a:pt x="2508309" y="1484583"/>
                      <a:pt x="2529223" y="1477612"/>
                    </a:cubicBezTo>
                    <a:cubicBezTo>
                      <a:pt x="2535708" y="1475450"/>
                      <a:pt x="2542106" y="1473005"/>
                      <a:pt x="2548679" y="1471127"/>
                    </a:cubicBezTo>
                    <a:cubicBezTo>
                      <a:pt x="2570062" y="1465017"/>
                      <a:pt x="2584740" y="1462617"/>
                      <a:pt x="2607045" y="1458156"/>
                    </a:cubicBezTo>
                    <a:cubicBezTo>
                      <a:pt x="2650279" y="1460318"/>
                      <a:pt x="2693744" y="1459679"/>
                      <a:pt x="2736747" y="1464641"/>
                    </a:cubicBezTo>
                    <a:cubicBezTo>
                      <a:pt x="2750329" y="1466208"/>
                      <a:pt x="2762393" y="1474296"/>
                      <a:pt x="2775657" y="1477612"/>
                    </a:cubicBezTo>
                    <a:cubicBezTo>
                      <a:pt x="2806287" y="1485269"/>
                      <a:pt x="2793626" y="1480111"/>
                      <a:pt x="2814568" y="1490582"/>
                    </a:cubicBezTo>
                  </a:path>
                </a:pathLst>
              </a:cu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defTabSz="914378"/>
                <a:endParaRPr lang="en-GB" kern="0" dirty="0">
                  <a:solidFill>
                    <a:prstClr val="black"/>
                  </a:solidFill>
                </a:endParaRPr>
              </a:p>
            </p:txBody>
          </p:sp>
          <p:grpSp>
            <p:nvGrpSpPr>
              <p:cNvPr id="105" name="Group 68"/>
              <p:cNvGrpSpPr/>
              <p:nvPr/>
            </p:nvGrpSpPr>
            <p:grpSpPr>
              <a:xfrm>
                <a:off x="9092290" y="2287361"/>
                <a:ext cx="2282704" cy="1187326"/>
                <a:chOff x="1379514" y="2124058"/>
                <a:chExt cx="2838462" cy="1476398"/>
              </a:xfrm>
            </p:grpSpPr>
            <p:sp>
              <p:nvSpPr>
                <p:cNvPr id="106" name="Rectangle 105"/>
                <p:cNvSpPr/>
                <p:nvPr/>
              </p:nvSpPr>
              <p:spPr>
                <a:xfrm flipH="1">
                  <a:off x="1379514" y="342899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7" name="Rectangle 106"/>
                <p:cNvSpPr/>
                <p:nvPr/>
              </p:nvSpPr>
              <p:spPr>
                <a:xfrm flipH="1">
                  <a:off x="1522392"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8" name="Rectangle 107"/>
                <p:cNvSpPr/>
                <p:nvPr/>
              </p:nvSpPr>
              <p:spPr>
                <a:xfrm flipH="1">
                  <a:off x="1652562" y="2643174"/>
                  <a:ext cx="136522" cy="95728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09" name="Rectangle 108"/>
                <p:cNvSpPr/>
                <p:nvPr/>
              </p:nvSpPr>
              <p:spPr>
                <a:xfrm flipH="1">
                  <a:off x="1795438" y="2357422"/>
                  <a:ext cx="136522" cy="124303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0" name="Rectangle 109"/>
                <p:cNvSpPr/>
                <p:nvPr/>
              </p:nvSpPr>
              <p:spPr>
                <a:xfrm flipH="1">
                  <a:off x="1938314" y="2571736"/>
                  <a:ext cx="136522" cy="102872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1" name="Rectangle 110"/>
                <p:cNvSpPr/>
                <p:nvPr/>
              </p:nvSpPr>
              <p:spPr>
                <a:xfrm flipH="1">
                  <a:off x="2081190" y="2928926"/>
                  <a:ext cx="136522" cy="67153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2" name="Rectangle 111"/>
                <p:cNvSpPr/>
                <p:nvPr/>
              </p:nvSpPr>
              <p:spPr>
                <a:xfrm flipH="1">
                  <a:off x="2224066" y="3357554"/>
                  <a:ext cx="136522" cy="242902"/>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3" name="Rectangle 112"/>
                <p:cNvSpPr/>
                <p:nvPr/>
              </p:nvSpPr>
              <p:spPr>
                <a:xfrm flipH="1">
                  <a:off x="2366942" y="3286116"/>
                  <a:ext cx="136522" cy="31434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4" name="Rectangle 113"/>
                <p:cNvSpPr/>
                <p:nvPr/>
              </p:nvSpPr>
              <p:spPr>
                <a:xfrm flipH="1">
                  <a:off x="2509818" y="3214678"/>
                  <a:ext cx="136522" cy="38577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5" name="Rectangle 114"/>
                <p:cNvSpPr/>
                <p:nvPr/>
              </p:nvSpPr>
              <p:spPr>
                <a:xfrm flipH="1">
                  <a:off x="2652694" y="3071802"/>
                  <a:ext cx="136522" cy="52865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6" name="Rectangle 115"/>
                <p:cNvSpPr/>
                <p:nvPr/>
              </p:nvSpPr>
              <p:spPr>
                <a:xfrm flipH="1">
                  <a:off x="2808274" y="2209783"/>
                  <a:ext cx="136522" cy="1385910"/>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7" name="Rectangle 116"/>
                <p:cNvSpPr/>
                <p:nvPr/>
              </p:nvSpPr>
              <p:spPr>
                <a:xfrm flipH="1">
                  <a:off x="2951152" y="2133584"/>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8" name="Rectangle 117"/>
                <p:cNvSpPr/>
                <p:nvPr/>
              </p:nvSpPr>
              <p:spPr>
                <a:xfrm flipH="1">
                  <a:off x="3081322"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19" name="Rectangle 118"/>
                <p:cNvSpPr/>
                <p:nvPr/>
              </p:nvSpPr>
              <p:spPr>
                <a:xfrm flipH="1">
                  <a:off x="3224198" y="2128821"/>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0" name="Rectangle 119"/>
                <p:cNvSpPr/>
                <p:nvPr/>
              </p:nvSpPr>
              <p:spPr>
                <a:xfrm flipH="1">
                  <a:off x="3367074" y="2124058"/>
                  <a:ext cx="136522" cy="145734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1" name="Rectangle 120"/>
                <p:cNvSpPr/>
                <p:nvPr/>
              </p:nvSpPr>
              <p:spPr>
                <a:xfrm flipH="1">
                  <a:off x="3509950" y="2481248"/>
                  <a:ext cx="136522" cy="110015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2" name="Rectangle 121"/>
                <p:cNvSpPr/>
                <p:nvPr/>
              </p:nvSpPr>
              <p:spPr>
                <a:xfrm flipH="1">
                  <a:off x="3652826" y="3409942"/>
                  <a:ext cx="136522" cy="171464"/>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3" name="Rectangle 122"/>
                <p:cNvSpPr/>
                <p:nvPr/>
              </p:nvSpPr>
              <p:spPr>
                <a:xfrm flipH="1">
                  <a:off x="3795702"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4" name="Rectangle 123"/>
                <p:cNvSpPr/>
                <p:nvPr/>
              </p:nvSpPr>
              <p:spPr>
                <a:xfrm flipH="1">
                  <a:off x="3938578" y="3497268"/>
                  <a:ext cx="136522" cy="84138"/>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sp>
              <p:nvSpPr>
                <p:cNvPr id="125" name="Rectangle 124"/>
                <p:cNvSpPr/>
                <p:nvPr/>
              </p:nvSpPr>
              <p:spPr>
                <a:xfrm flipH="1">
                  <a:off x="4081454" y="3535687"/>
                  <a:ext cx="136522" cy="45719"/>
                </a:xfrm>
                <a:prstGeom prst="rect">
                  <a:avLst/>
                </a:prstGeom>
                <a:solidFill>
                  <a:srgbClr val="0066FF">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a:solidFill>
                      <a:prstClr val="white"/>
                    </a:solidFill>
                  </a:endParaRPr>
                </a:p>
              </p:txBody>
            </p:sp>
          </p:grpSp>
          <p:grpSp>
            <p:nvGrpSpPr>
              <p:cNvPr id="126" name="Group 93"/>
              <p:cNvGrpSpPr/>
              <p:nvPr/>
            </p:nvGrpSpPr>
            <p:grpSpPr>
              <a:xfrm>
                <a:off x="4016879" y="1787295"/>
                <a:ext cx="3132950" cy="1428760"/>
                <a:chOff x="927868" y="523861"/>
                <a:chExt cx="3132950" cy="1786744"/>
              </a:xfrm>
            </p:grpSpPr>
            <p:cxnSp>
              <p:nvCxnSpPr>
                <p:cNvPr id="127" name="Straight Arrow Connector 126"/>
                <p:cNvCxnSpPr/>
                <p:nvPr/>
              </p:nvCxnSpPr>
              <p:spPr>
                <a:xfrm rot="5400000" flipH="1" flipV="1">
                  <a:off x="34893" y="1416836"/>
                  <a:ext cx="178674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928662" y="2285998"/>
                  <a:ext cx="3132156" cy="2381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29" name="Straight Arrow Connector 128"/>
              <p:cNvCxnSpPr/>
              <p:nvPr/>
            </p:nvCxnSpPr>
            <p:spPr>
              <a:xfrm rot="5400000" flipH="1" flipV="1">
                <a:off x="3396958" y="4549564"/>
                <a:ext cx="1239053"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016879" y="5168695"/>
                <a:ext cx="3203594" cy="794"/>
              </a:xfrm>
              <a:prstGeom prst="straightConnector1">
                <a:avLst/>
              </a:prstGeom>
              <a:ln>
                <a:solidFill>
                  <a:schemeClr val="accent6">
                    <a:lumMod val="60000"/>
                    <a:lumOff val="40000"/>
                  </a:schemeClr>
                </a:solidFill>
                <a:tailEnd type="stealth" w="sm" len="lg"/>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31" name="Group 88"/>
              <p:cNvGrpSpPr/>
              <p:nvPr/>
            </p:nvGrpSpPr>
            <p:grpSpPr>
              <a:xfrm>
                <a:off x="4075347" y="4443472"/>
                <a:ext cx="3000396" cy="723905"/>
                <a:chOff x="1022960" y="2643187"/>
                <a:chExt cx="2071702" cy="652467"/>
              </a:xfrm>
            </p:grpSpPr>
            <p:cxnSp>
              <p:nvCxnSpPr>
                <p:cNvPr id="132" name="Straight Connector 131"/>
                <p:cNvCxnSpPr/>
                <p:nvPr/>
              </p:nvCxnSpPr>
              <p:spPr>
                <a:xfrm>
                  <a:off x="1022960" y="3286130"/>
                  <a:ext cx="207170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flipV="1">
                  <a:off x="811981"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flipV="1">
                  <a:off x="1092979"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flipV="1">
                  <a:off x="954857"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flipV="1">
                  <a:off x="12549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flipV="1">
                  <a:off x="14073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V="1">
                  <a:off x="15597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flipV="1">
                  <a:off x="1712103" y="2964658"/>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864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flipV="1">
                  <a:off x="20169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6200000" flipV="1">
                  <a:off x="21693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3217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16200000" flipV="1">
                  <a:off x="24741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V="1">
                  <a:off x="2626503" y="2964659"/>
                  <a:ext cx="652466" cy="9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6" name="Straight Connector 145"/>
              <p:cNvCxnSpPr>
                <a:stCxn id="152" idx="3"/>
                <a:endCxn id="149" idx="1"/>
              </p:cNvCxnSpPr>
              <p:nvPr/>
            </p:nvCxnSpPr>
            <p:spPr>
              <a:xfrm flipV="1">
                <a:off x="4787629" y="3491202"/>
                <a:ext cx="3099159" cy="3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3"/>
                <a:endCxn id="153" idx="3"/>
              </p:cNvCxnSpPr>
              <p:nvPr/>
            </p:nvCxnSpPr>
            <p:spPr>
              <a:xfrm flipH="1">
                <a:off x="4798450" y="3895317"/>
                <a:ext cx="3088337" cy="51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04"/>
              <p:cNvGrpSpPr/>
              <p:nvPr/>
            </p:nvGrpSpPr>
            <p:grpSpPr>
              <a:xfrm>
                <a:off x="7803094" y="3407508"/>
                <a:ext cx="571504" cy="571504"/>
                <a:chOff x="4643438" y="2643188"/>
                <a:chExt cx="714380" cy="714380"/>
              </a:xfrm>
            </p:grpSpPr>
            <p:sp>
              <p:nvSpPr>
                <p:cNvPr id="149" name="Oval 148"/>
                <p:cNvSpPr/>
                <p:nvPr/>
              </p:nvSpPr>
              <p:spPr>
                <a:xfrm>
                  <a:off x="4643438" y="2643188"/>
                  <a:ext cx="714380"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GB" kern="0" dirty="0">
                    <a:solidFill>
                      <a:prstClr val="white"/>
                    </a:solidFill>
                  </a:endParaRPr>
                </a:p>
              </p:txBody>
            </p:sp>
            <p:pic>
              <p:nvPicPr>
                <p:cNvPr id="150" name="Picture 4" descr="http://www.sciweavers.org/download/Tex2Img_1373981223.png"/>
                <p:cNvPicPr>
                  <a:picLocks noChangeAspect="1" noChangeArrowheads="1"/>
                </p:cNvPicPr>
                <p:nvPr/>
              </p:nvPicPr>
              <p:blipFill>
                <a:blip r:embed="rId5"/>
                <a:srcRect/>
                <a:stretch>
                  <a:fillRect/>
                </a:stretch>
              </p:blipFill>
              <p:spPr bwMode="auto">
                <a:xfrm>
                  <a:off x="4786314" y="2857502"/>
                  <a:ext cx="466725" cy="333376"/>
                </a:xfrm>
                <a:prstGeom prst="rect">
                  <a:avLst/>
                </a:prstGeom>
                <a:noFill/>
              </p:spPr>
            </p:pic>
          </p:grpSp>
          <p:cxnSp>
            <p:nvCxnSpPr>
              <p:cNvPr id="151" name="Straight Connector 150"/>
              <p:cNvCxnSpPr>
                <a:stCxn id="154" idx="1"/>
                <a:endCxn id="149" idx="6"/>
              </p:cNvCxnSpPr>
              <p:nvPr/>
            </p:nvCxnSpPr>
            <p:spPr>
              <a:xfrm flipH="1">
                <a:off x="8374598" y="3688891"/>
                <a:ext cx="785212" cy="43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4472498" y="3315893"/>
                <a:ext cx="315130" cy="357515"/>
              </a:xfrm>
              <a:prstGeom prst="rect">
                <a:avLst/>
              </a:prstGeom>
              <a:noFill/>
            </p:spPr>
            <p:txBody>
              <a:bodyPr wrap="none" rtlCol="0">
                <a:spAutoFit/>
              </a:bodyPr>
              <a:lstStyle/>
              <a:p>
                <a:pPr defTabSz="914378"/>
                <a:r>
                  <a:rPr lang="en-US" sz="1400" kern="0" dirty="0">
                    <a:solidFill>
                      <a:srgbClr val="FFFF00"/>
                    </a:solidFill>
                  </a:rPr>
                  <a:t>f</a:t>
                </a:r>
                <a:endParaRPr lang="en-GB" sz="1400" kern="0" dirty="0">
                  <a:solidFill>
                    <a:srgbClr val="FFFF00"/>
                  </a:solidFill>
                </a:endParaRPr>
              </a:p>
            </p:txBody>
          </p:sp>
          <p:sp>
            <p:nvSpPr>
              <p:cNvPr id="153" name="TextBox 152"/>
              <p:cNvSpPr txBox="1"/>
              <p:nvPr/>
            </p:nvSpPr>
            <p:spPr>
              <a:xfrm>
                <a:off x="4447412" y="3721662"/>
                <a:ext cx="351036" cy="357515"/>
              </a:xfrm>
              <a:prstGeom prst="rect">
                <a:avLst/>
              </a:prstGeom>
              <a:noFill/>
            </p:spPr>
            <p:txBody>
              <a:bodyPr wrap="none" rtlCol="0">
                <a:spAutoFit/>
              </a:bodyPr>
              <a:lstStyle/>
              <a:p>
                <a:pPr defTabSz="914378"/>
                <a:r>
                  <a:rPr lang="en-US" sz="1400" kern="0" dirty="0">
                    <a:solidFill>
                      <a:prstClr val="white"/>
                    </a:solidFill>
                  </a:rPr>
                  <a:t>S</a:t>
                </a:r>
                <a:endParaRPr lang="en-GB" sz="1400" kern="0" dirty="0">
                  <a:solidFill>
                    <a:prstClr val="white"/>
                  </a:solidFill>
                </a:endParaRPr>
              </a:p>
            </p:txBody>
          </p:sp>
          <p:sp>
            <p:nvSpPr>
              <p:cNvPr id="154" name="TextBox 153"/>
              <p:cNvSpPr txBox="1"/>
              <p:nvPr/>
            </p:nvSpPr>
            <p:spPr>
              <a:xfrm>
                <a:off x="9159814" y="3488838"/>
                <a:ext cx="1013418" cy="400109"/>
              </a:xfrm>
              <a:prstGeom prst="rect">
                <a:avLst/>
              </a:prstGeom>
              <a:noFill/>
            </p:spPr>
            <p:txBody>
              <a:bodyPr wrap="none" rtlCol="0">
                <a:spAutoFit/>
              </a:bodyPr>
              <a:lstStyle/>
              <a:p>
                <a:pPr defTabSz="914378"/>
                <a:r>
                  <a:rPr lang="en-US" sz="2000" kern="0" dirty="0">
                    <a:solidFill>
                      <a:srgbClr val="1F497D">
                        <a:lumMod val="20000"/>
                        <a:lumOff val="80000"/>
                      </a:srgbClr>
                    </a:solidFill>
                  </a:rPr>
                  <a:t>average</a:t>
                </a:r>
                <a:endParaRPr lang="en-GB" sz="2000" kern="0" dirty="0">
                  <a:solidFill>
                    <a:srgbClr val="1F497D">
                      <a:lumMod val="20000"/>
                      <a:lumOff val="80000"/>
                    </a:srgbClr>
                  </a:solidFill>
                </a:endParaRPr>
              </a:p>
            </p:txBody>
          </p:sp>
          <p:sp>
            <p:nvSpPr>
              <p:cNvPr id="155" name="TextBox 154"/>
              <p:cNvSpPr txBox="1"/>
              <p:nvPr/>
            </p:nvSpPr>
            <p:spPr>
              <a:xfrm>
                <a:off x="7588782" y="3930435"/>
                <a:ext cx="415798" cy="900584"/>
              </a:xfrm>
              <a:prstGeom prst="rect">
                <a:avLst/>
              </a:prstGeom>
              <a:noFill/>
            </p:spPr>
            <p:txBody>
              <a:bodyPr wrap="none" rtlCol="0">
                <a:spAutoFit/>
              </a:bodyPr>
              <a:lstStyle/>
              <a:p>
                <a:pPr defTabSz="914378"/>
                <a:endParaRPr lang="en-GB" sz="2000" kern="0" dirty="0">
                  <a:solidFill>
                    <a:prstClr val="white"/>
                  </a:solidFill>
                </a:endParaRPr>
              </a:p>
            </p:txBody>
          </p:sp>
        </p:grpSp>
        <p:grpSp>
          <p:nvGrpSpPr>
            <p:cNvPr id="231" name="Group 129"/>
            <p:cNvGrpSpPr/>
            <p:nvPr/>
          </p:nvGrpSpPr>
          <p:grpSpPr>
            <a:xfrm>
              <a:off x="6221305" y="2888626"/>
              <a:ext cx="1817720" cy="589530"/>
              <a:chOff x="6786578" y="1214428"/>
              <a:chExt cx="2928958" cy="1000132"/>
            </a:xfrm>
          </p:grpSpPr>
          <p:sp>
            <p:nvSpPr>
              <p:cNvPr id="232" name="Rectangle 231"/>
              <p:cNvSpPr/>
              <p:nvPr/>
            </p:nvSpPr>
            <p:spPr>
              <a:xfrm>
                <a:off x="6858016" y="1357304"/>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Rectangle 232"/>
              <p:cNvSpPr/>
              <p:nvPr/>
            </p:nvSpPr>
            <p:spPr>
              <a:xfrm>
                <a:off x="7000892" y="1214428"/>
                <a:ext cx="2714644" cy="785818"/>
              </a:xfrm>
              <a:prstGeom prst="rect">
                <a:avLst/>
              </a:prstGeom>
              <a:no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Rectangle 233"/>
              <p:cNvSpPr/>
              <p:nvPr/>
            </p:nvSpPr>
            <p:spPr>
              <a:xfrm>
                <a:off x="6929454" y="1285866"/>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Rectangle 234"/>
              <p:cNvSpPr/>
              <p:nvPr/>
            </p:nvSpPr>
            <p:spPr>
              <a:xfrm>
                <a:off x="6858016" y="1357304"/>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36" name="Rectangle 235"/>
              <p:cNvSpPr/>
              <p:nvPr/>
            </p:nvSpPr>
            <p:spPr>
              <a:xfrm>
                <a:off x="6786578" y="1428742"/>
                <a:ext cx="2714644" cy="785818"/>
              </a:xfrm>
              <a:prstGeom prst="rect">
                <a:avLst/>
              </a:prstGeom>
              <a:solidFill>
                <a:sysClr val="windowText" lastClr="000000"/>
              </a:solidFill>
              <a:ln w="6350" cap="flat" cmpd="sng" algn="ctr">
                <a:solidFill>
                  <a:srgbClr val="EEECE1"/>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37" name="Group 96"/>
              <p:cNvGrpSpPr/>
              <p:nvPr/>
            </p:nvGrpSpPr>
            <p:grpSpPr>
              <a:xfrm>
                <a:off x="6858016" y="1500180"/>
                <a:ext cx="2567006" cy="642942"/>
                <a:chOff x="1290615" y="2000246"/>
                <a:chExt cx="6281781" cy="1785950"/>
              </a:xfrm>
            </p:grpSpPr>
            <p:grpSp>
              <p:nvGrpSpPr>
                <p:cNvPr id="238" name="Group 136"/>
                <p:cNvGrpSpPr/>
                <p:nvPr/>
              </p:nvGrpSpPr>
              <p:grpSpPr>
                <a:xfrm>
                  <a:off x="1290615" y="2000247"/>
                  <a:ext cx="6281781" cy="1428760"/>
                  <a:chOff x="1285852" y="3261522"/>
                  <a:chExt cx="6281781" cy="1239053"/>
                </a:xfrm>
              </p:grpSpPr>
              <p:cxnSp>
                <p:nvCxnSpPr>
                  <p:cNvPr id="247" name="Straight Arrow Connector 246"/>
                  <p:cNvCxnSpPr/>
                  <p:nvPr/>
                </p:nvCxnSpPr>
                <p:spPr>
                  <a:xfrm rot="5400000" flipH="1" flipV="1">
                    <a:off x="3809994" y="3880652"/>
                    <a:ext cx="1239053"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8" name="Straight Arrow Connector 247"/>
                  <p:cNvCxnSpPr/>
                  <p:nvPr/>
                </p:nvCxnSpPr>
                <p:spPr>
                  <a:xfrm>
                    <a:off x="4364039"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cxnSp>
                <p:nvCxnSpPr>
                  <p:cNvPr id="249" name="Straight Arrow Connector 248"/>
                  <p:cNvCxnSpPr/>
                  <p:nvPr/>
                </p:nvCxnSpPr>
                <p:spPr>
                  <a:xfrm flipH="1">
                    <a:off x="1285852" y="4429138"/>
                    <a:ext cx="3203594" cy="794"/>
                  </a:xfrm>
                  <a:prstGeom prst="straightConnector1">
                    <a:avLst/>
                  </a:prstGeom>
                  <a:noFill/>
                  <a:ln w="12700" cap="flat" cmpd="sng" algn="ctr">
                    <a:solidFill>
                      <a:srgbClr val="EEECE1">
                        <a:lumMod val="75000"/>
                      </a:srgbClr>
                    </a:solidFill>
                    <a:prstDash val="solid"/>
                    <a:tailEnd type="stealth" w="sm" len="lg"/>
                  </a:ln>
                  <a:effectLst>
                    <a:innerShdw blurRad="114300">
                      <a:prstClr val="black"/>
                    </a:innerShdw>
                  </a:effectLst>
                </p:spPr>
              </p:cxnSp>
            </p:grpSp>
            <p:grpSp>
              <p:nvGrpSpPr>
                <p:cNvPr id="239" name="Group 12"/>
                <p:cNvGrpSpPr/>
                <p:nvPr/>
              </p:nvGrpSpPr>
              <p:grpSpPr>
                <a:xfrm>
                  <a:off x="1576367" y="2000246"/>
                  <a:ext cx="5715040" cy="1342921"/>
                  <a:chOff x="1576367" y="1931559"/>
                  <a:chExt cx="5715040" cy="982980"/>
                </a:xfrm>
              </p:grpSpPr>
              <p:grpSp>
                <p:nvGrpSpPr>
                  <p:cNvPr id="243" name="Group 98"/>
                  <p:cNvGrpSpPr/>
                  <p:nvPr/>
                </p:nvGrpSpPr>
                <p:grpSpPr>
                  <a:xfrm>
                    <a:off x="1576367" y="1931559"/>
                    <a:ext cx="5715040" cy="982980"/>
                    <a:chOff x="1571604" y="3160406"/>
                    <a:chExt cx="5715040" cy="982980"/>
                  </a:xfrm>
                </p:grpSpPr>
                <p:sp>
                  <p:nvSpPr>
                    <p:cNvPr id="245" name="Freeform 143"/>
                    <p:cNvSpPr/>
                    <p:nvPr/>
                  </p:nvSpPr>
                  <p:spPr>
                    <a:xfrm>
                      <a:off x="1571604"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sp>
                  <p:nvSpPr>
                    <p:cNvPr id="246" name="Freeform 144"/>
                    <p:cNvSpPr/>
                    <p:nvPr/>
                  </p:nvSpPr>
                  <p:spPr>
                    <a:xfrm flipH="1">
                      <a:off x="4438648" y="3160406"/>
                      <a:ext cx="2847996" cy="982980"/>
                    </a:xfrm>
                    <a:custGeom>
                      <a:avLst/>
                      <a:gdLst>
                        <a:gd name="connsiteX0" fmla="*/ 3131820 w 3131820"/>
                        <a:gd name="connsiteY0" fmla="*/ 769620 h 982980"/>
                        <a:gd name="connsiteX1" fmla="*/ 3086100 w 3131820"/>
                        <a:gd name="connsiteY1" fmla="*/ 861060 h 982980"/>
                        <a:gd name="connsiteX2" fmla="*/ 3070860 w 3131820"/>
                        <a:gd name="connsiteY2" fmla="*/ 883920 h 982980"/>
                        <a:gd name="connsiteX3" fmla="*/ 3055620 w 3131820"/>
                        <a:gd name="connsiteY3" fmla="*/ 906780 h 982980"/>
                        <a:gd name="connsiteX4" fmla="*/ 3002280 w 3131820"/>
                        <a:gd name="connsiteY4" fmla="*/ 891540 h 982980"/>
                        <a:gd name="connsiteX5" fmla="*/ 2956560 w 3131820"/>
                        <a:gd name="connsiteY5" fmla="*/ 861060 h 982980"/>
                        <a:gd name="connsiteX6" fmla="*/ 2910840 w 3131820"/>
                        <a:gd name="connsiteY6" fmla="*/ 838200 h 982980"/>
                        <a:gd name="connsiteX7" fmla="*/ 2865120 w 3131820"/>
                        <a:gd name="connsiteY7" fmla="*/ 868680 h 982980"/>
                        <a:gd name="connsiteX8" fmla="*/ 2842260 w 3131820"/>
                        <a:gd name="connsiteY8" fmla="*/ 876300 h 982980"/>
                        <a:gd name="connsiteX9" fmla="*/ 2788920 w 3131820"/>
                        <a:gd name="connsiteY9" fmla="*/ 853440 h 982980"/>
                        <a:gd name="connsiteX10" fmla="*/ 2750820 w 3131820"/>
                        <a:gd name="connsiteY10" fmla="*/ 822960 h 982980"/>
                        <a:gd name="connsiteX11" fmla="*/ 2705100 w 3131820"/>
                        <a:gd name="connsiteY11" fmla="*/ 830580 h 982980"/>
                        <a:gd name="connsiteX12" fmla="*/ 2682240 w 3131820"/>
                        <a:gd name="connsiteY12" fmla="*/ 845820 h 982980"/>
                        <a:gd name="connsiteX13" fmla="*/ 2659380 w 3131820"/>
                        <a:gd name="connsiteY13" fmla="*/ 853440 h 982980"/>
                        <a:gd name="connsiteX14" fmla="*/ 2560320 w 3131820"/>
                        <a:gd name="connsiteY14" fmla="*/ 845820 h 982980"/>
                        <a:gd name="connsiteX15" fmla="*/ 2491740 w 3131820"/>
                        <a:gd name="connsiteY15" fmla="*/ 769620 h 982980"/>
                        <a:gd name="connsiteX16" fmla="*/ 2476500 w 3131820"/>
                        <a:gd name="connsiteY16" fmla="*/ 746760 h 982980"/>
                        <a:gd name="connsiteX17" fmla="*/ 2468880 w 3131820"/>
                        <a:gd name="connsiteY17" fmla="*/ 723900 h 982980"/>
                        <a:gd name="connsiteX18" fmla="*/ 2446020 w 3131820"/>
                        <a:gd name="connsiteY18" fmla="*/ 708660 h 982980"/>
                        <a:gd name="connsiteX19" fmla="*/ 2415540 w 3131820"/>
                        <a:gd name="connsiteY19" fmla="*/ 655320 h 982980"/>
                        <a:gd name="connsiteX20" fmla="*/ 2400300 w 3131820"/>
                        <a:gd name="connsiteY20" fmla="*/ 624840 h 982980"/>
                        <a:gd name="connsiteX21" fmla="*/ 2392680 w 3131820"/>
                        <a:gd name="connsiteY21" fmla="*/ 601980 h 982980"/>
                        <a:gd name="connsiteX22" fmla="*/ 2377440 w 3131820"/>
                        <a:gd name="connsiteY22" fmla="*/ 579120 h 982980"/>
                        <a:gd name="connsiteX23" fmla="*/ 2339340 w 3131820"/>
                        <a:gd name="connsiteY23" fmla="*/ 480060 h 982980"/>
                        <a:gd name="connsiteX24" fmla="*/ 2331720 w 3131820"/>
                        <a:gd name="connsiteY24" fmla="*/ 449580 h 982980"/>
                        <a:gd name="connsiteX25" fmla="*/ 2316480 w 3131820"/>
                        <a:gd name="connsiteY25" fmla="*/ 419100 h 982980"/>
                        <a:gd name="connsiteX26" fmla="*/ 2301240 w 3131820"/>
                        <a:gd name="connsiteY26" fmla="*/ 381000 h 982980"/>
                        <a:gd name="connsiteX27" fmla="*/ 2293620 w 3131820"/>
                        <a:gd name="connsiteY27" fmla="*/ 358140 h 982980"/>
                        <a:gd name="connsiteX28" fmla="*/ 2278380 w 3131820"/>
                        <a:gd name="connsiteY28" fmla="*/ 335280 h 982980"/>
                        <a:gd name="connsiteX29" fmla="*/ 2247900 w 3131820"/>
                        <a:gd name="connsiteY29" fmla="*/ 281940 h 982980"/>
                        <a:gd name="connsiteX30" fmla="*/ 2240280 w 3131820"/>
                        <a:gd name="connsiteY30" fmla="*/ 259080 h 982980"/>
                        <a:gd name="connsiteX31" fmla="*/ 2186940 w 3131820"/>
                        <a:gd name="connsiteY31" fmla="*/ 205740 h 982980"/>
                        <a:gd name="connsiteX32" fmla="*/ 2125980 w 3131820"/>
                        <a:gd name="connsiteY32" fmla="*/ 236220 h 982980"/>
                        <a:gd name="connsiteX33" fmla="*/ 2095500 w 3131820"/>
                        <a:gd name="connsiteY33" fmla="*/ 281940 h 982980"/>
                        <a:gd name="connsiteX34" fmla="*/ 2080260 w 3131820"/>
                        <a:gd name="connsiteY34" fmla="*/ 304800 h 982980"/>
                        <a:gd name="connsiteX35" fmla="*/ 2057400 w 3131820"/>
                        <a:gd name="connsiteY35" fmla="*/ 381000 h 982980"/>
                        <a:gd name="connsiteX36" fmla="*/ 2042160 w 3131820"/>
                        <a:gd name="connsiteY36" fmla="*/ 403860 h 982980"/>
                        <a:gd name="connsiteX37" fmla="*/ 2019300 w 3131820"/>
                        <a:gd name="connsiteY37" fmla="*/ 449580 h 982980"/>
                        <a:gd name="connsiteX38" fmla="*/ 1996440 w 3131820"/>
                        <a:gd name="connsiteY38" fmla="*/ 502920 h 982980"/>
                        <a:gd name="connsiteX39" fmla="*/ 1981200 w 3131820"/>
                        <a:gd name="connsiteY39" fmla="*/ 556260 h 982980"/>
                        <a:gd name="connsiteX40" fmla="*/ 1965960 w 3131820"/>
                        <a:gd name="connsiteY40" fmla="*/ 579120 h 982980"/>
                        <a:gd name="connsiteX41" fmla="*/ 1958340 w 3131820"/>
                        <a:gd name="connsiteY41" fmla="*/ 601980 h 982980"/>
                        <a:gd name="connsiteX42" fmla="*/ 1943100 w 3131820"/>
                        <a:gd name="connsiteY42" fmla="*/ 624840 h 982980"/>
                        <a:gd name="connsiteX43" fmla="*/ 1927860 w 3131820"/>
                        <a:gd name="connsiteY43" fmla="*/ 670560 h 982980"/>
                        <a:gd name="connsiteX44" fmla="*/ 1897380 w 3131820"/>
                        <a:gd name="connsiteY44" fmla="*/ 716280 h 982980"/>
                        <a:gd name="connsiteX45" fmla="*/ 1859280 w 3131820"/>
                        <a:gd name="connsiteY45" fmla="*/ 762000 h 982980"/>
                        <a:gd name="connsiteX46" fmla="*/ 1851660 w 3131820"/>
                        <a:gd name="connsiteY46" fmla="*/ 784860 h 982980"/>
                        <a:gd name="connsiteX47" fmla="*/ 1775460 w 3131820"/>
                        <a:gd name="connsiteY47" fmla="*/ 830580 h 982980"/>
                        <a:gd name="connsiteX48" fmla="*/ 1729740 w 3131820"/>
                        <a:gd name="connsiteY48" fmla="*/ 853440 h 982980"/>
                        <a:gd name="connsiteX49" fmla="*/ 1554480 w 3131820"/>
                        <a:gd name="connsiteY49" fmla="*/ 807720 h 982980"/>
                        <a:gd name="connsiteX50" fmla="*/ 1508760 w 3131820"/>
                        <a:gd name="connsiteY50" fmla="*/ 792480 h 982980"/>
                        <a:gd name="connsiteX51" fmla="*/ 1485900 w 3131820"/>
                        <a:gd name="connsiteY51" fmla="*/ 784860 h 982980"/>
                        <a:gd name="connsiteX52" fmla="*/ 1463040 w 3131820"/>
                        <a:gd name="connsiteY52" fmla="*/ 815340 h 982980"/>
                        <a:gd name="connsiteX53" fmla="*/ 1417320 w 3131820"/>
                        <a:gd name="connsiteY53" fmla="*/ 830580 h 982980"/>
                        <a:gd name="connsiteX54" fmla="*/ 1333500 w 3131820"/>
                        <a:gd name="connsiteY54" fmla="*/ 807720 h 982980"/>
                        <a:gd name="connsiteX55" fmla="*/ 1310640 w 3131820"/>
                        <a:gd name="connsiteY55" fmla="*/ 800100 h 982980"/>
                        <a:gd name="connsiteX56" fmla="*/ 1219200 w 3131820"/>
                        <a:gd name="connsiteY56" fmla="*/ 838200 h 982980"/>
                        <a:gd name="connsiteX57" fmla="*/ 1165860 w 3131820"/>
                        <a:gd name="connsiteY57" fmla="*/ 853440 h 982980"/>
                        <a:gd name="connsiteX58" fmla="*/ 1097280 w 3131820"/>
                        <a:gd name="connsiteY58" fmla="*/ 876300 h 982980"/>
                        <a:gd name="connsiteX59" fmla="*/ 967740 w 3131820"/>
                        <a:gd name="connsiteY59" fmla="*/ 883920 h 982980"/>
                        <a:gd name="connsiteX60" fmla="*/ 944880 w 3131820"/>
                        <a:gd name="connsiteY60" fmla="*/ 899160 h 982980"/>
                        <a:gd name="connsiteX61" fmla="*/ 822960 w 3131820"/>
                        <a:gd name="connsiteY61" fmla="*/ 899160 h 982980"/>
                        <a:gd name="connsiteX62" fmla="*/ 777240 w 3131820"/>
                        <a:gd name="connsiteY62" fmla="*/ 815340 h 982980"/>
                        <a:gd name="connsiteX63" fmla="*/ 762000 w 3131820"/>
                        <a:gd name="connsiteY63" fmla="*/ 784860 h 982980"/>
                        <a:gd name="connsiteX64" fmla="*/ 746760 w 3131820"/>
                        <a:gd name="connsiteY64" fmla="*/ 762000 h 982980"/>
                        <a:gd name="connsiteX65" fmla="*/ 739140 w 3131820"/>
                        <a:gd name="connsiteY65" fmla="*/ 739140 h 982980"/>
                        <a:gd name="connsiteX66" fmla="*/ 708660 w 3131820"/>
                        <a:gd name="connsiteY66" fmla="*/ 678180 h 982980"/>
                        <a:gd name="connsiteX67" fmla="*/ 693420 w 3131820"/>
                        <a:gd name="connsiteY67" fmla="*/ 548640 h 982980"/>
                        <a:gd name="connsiteX68" fmla="*/ 678180 w 3131820"/>
                        <a:gd name="connsiteY68" fmla="*/ 373380 h 982980"/>
                        <a:gd name="connsiteX69" fmla="*/ 670560 w 3131820"/>
                        <a:gd name="connsiteY69" fmla="*/ 297180 h 982980"/>
                        <a:gd name="connsiteX70" fmla="*/ 655320 w 3131820"/>
                        <a:gd name="connsiteY70" fmla="*/ 228600 h 982980"/>
                        <a:gd name="connsiteX71" fmla="*/ 640080 w 3131820"/>
                        <a:gd name="connsiteY71" fmla="*/ 160020 h 982980"/>
                        <a:gd name="connsiteX72" fmla="*/ 632460 w 3131820"/>
                        <a:gd name="connsiteY72" fmla="*/ 99060 h 982980"/>
                        <a:gd name="connsiteX73" fmla="*/ 586740 w 3131820"/>
                        <a:gd name="connsiteY73" fmla="*/ 7620 h 982980"/>
                        <a:gd name="connsiteX74" fmla="*/ 563880 w 3131820"/>
                        <a:gd name="connsiteY74" fmla="*/ 0 h 982980"/>
                        <a:gd name="connsiteX75" fmla="*/ 518160 w 3131820"/>
                        <a:gd name="connsiteY75" fmla="*/ 7620 h 982980"/>
                        <a:gd name="connsiteX76" fmla="*/ 495300 w 3131820"/>
                        <a:gd name="connsiteY76" fmla="*/ 60960 h 982980"/>
                        <a:gd name="connsiteX77" fmla="*/ 472440 w 3131820"/>
                        <a:gd name="connsiteY77" fmla="*/ 106680 h 982980"/>
                        <a:gd name="connsiteX78" fmla="*/ 464820 w 3131820"/>
                        <a:gd name="connsiteY78" fmla="*/ 144780 h 982980"/>
                        <a:gd name="connsiteX79" fmla="*/ 449580 w 3131820"/>
                        <a:gd name="connsiteY79" fmla="*/ 190500 h 982980"/>
                        <a:gd name="connsiteX80" fmla="*/ 441960 w 3131820"/>
                        <a:gd name="connsiteY80" fmla="*/ 220980 h 982980"/>
                        <a:gd name="connsiteX81" fmla="*/ 426720 w 3131820"/>
                        <a:gd name="connsiteY81" fmla="*/ 243840 h 982980"/>
                        <a:gd name="connsiteX82" fmla="*/ 411480 w 3131820"/>
                        <a:gd name="connsiteY82" fmla="*/ 274320 h 982980"/>
                        <a:gd name="connsiteX83" fmla="*/ 396240 w 3131820"/>
                        <a:gd name="connsiteY83" fmla="*/ 342900 h 982980"/>
                        <a:gd name="connsiteX84" fmla="*/ 388620 w 3131820"/>
                        <a:gd name="connsiteY84" fmla="*/ 365760 h 982980"/>
                        <a:gd name="connsiteX85" fmla="*/ 373380 w 3131820"/>
                        <a:gd name="connsiteY85" fmla="*/ 388620 h 982980"/>
                        <a:gd name="connsiteX86" fmla="*/ 365760 w 3131820"/>
                        <a:gd name="connsiteY86" fmla="*/ 457200 h 982980"/>
                        <a:gd name="connsiteX87" fmla="*/ 358140 w 3131820"/>
                        <a:gd name="connsiteY87" fmla="*/ 487680 h 982980"/>
                        <a:gd name="connsiteX88" fmla="*/ 350520 w 3131820"/>
                        <a:gd name="connsiteY88" fmla="*/ 541020 h 982980"/>
                        <a:gd name="connsiteX89" fmla="*/ 342900 w 3131820"/>
                        <a:gd name="connsiteY89" fmla="*/ 571500 h 982980"/>
                        <a:gd name="connsiteX90" fmla="*/ 327660 w 3131820"/>
                        <a:gd name="connsiteY90" fmla="*/ 670560 h 982980"/>
                        <a:gd name="connsiteX91" fmla="*/ 304800 w 3131820"/>
                        <a:gd name="connsiteY91" fmla="*/ 716280 h 982980"/>
                        <a:gd name="connsiteX92" fmla="*/ 281940 w 3131820"/>
                        <a:gd name="connsiteY92" fmla="*/ 784860 h 982980"/>
                        <a:gd name="connsiteX93" fmla="*/ 266700 w 3131820"/>
                        <a:gd name="connsiteY93" fmla="*/ 807720 h 982980"/>
                        <a:gd name="connsiteX94" fmla="*/ 259080 w 3131820"/>
                        <a:gd name="connsiteY94" fmla="*/ 830580 h 982980"/>
                        <a:gd name="connsiteX95" fmla="*/ 228600 w 3131820"/>
                        <a:gd name="connsiteY95" fmla="*/ 876300 h 982980"/>
                        <a:gd name="connsiteX96" fmla="*/ 213360 w 3131820"/>
                        <a:gd name="connsiteY96" fmla="*/ 899160 h 982980"/>
                        <a:gd name="connsiteX97" fmla="*/ 190500 w 3131820"/>
                        <a:gd name="connsiteY97" fmla="*/ 906780 h 982980"/>
                        <a:gd name="connsiteX98" fmla="*/ 91440 w 3131820"/>
                        <a:gd name="connsiteY98" fmla="*/ 906780 h 982980"/>
                        <a:gd name="connsiteX99" fmla="*/ 68580 w 3131820"/>
                        <a:gd name="connsiteY99" fmla="*/ 952500 h 982980"/>
                        <a:gd name="connsiteX100" fmla="*/ 45720 w 3131820"/>
                        <a:gd name="connsiteY100" fmla="*/ 967740 h 982980"/>
                        <a:gd name="connsiteX101" fmla="*/ 0 w 3131820"/>
                        <a:gd name="connsiteY101" fmla="*/ 982980 h 98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131820" h="982980">
                          <a:moveTo>
                            <a:pt x="3131820" y="769620"/>
                          </a:moveTo>
                          <a:cubicBezTo>
                            <a:pt x="3110788" y="832716"/>
                            <a:pt x="3125491" y="801974"/>
                            <a:pt x="3086100" y="861060"/>
                          </a:cubicBezTo>
                          <a:lnTo>
                            <a:pt x="3070860" y="883920"/>
                          </a:lnTo>
                          <a:lnTo>
                            <a:pt x="3055620" y="906780"/>
                          </a:lnTo>
                          <a:cubicBezTo>
                            <a:pt x="3051555" y="905764"/>
                            <a:pt x="3008839" y="895913"/>
                            <a:pt x="3002280" y="891540"/>
                          </a:cubicBezTo>
                          <a:cubicBezTo>
                            <a:pt x="2945201" y="853487"/>
                            <a:pt x="3010915" y="879178"/>
                            <a:pt x="2956560" y="861060"/>
                          </a:cubicBezTo>
                          <a:cubicBezTo>
                            <a:pt x="2950997" y="857351"/>
                            <a:pt x="2921356" y="834695"/>
                            <a:pt x="2910840" y="838200"/>
                          </a:cubicBezTo>
                          <a:cubicBezTo>
                            <a:pt x="2893464" y="843992"/>
                            <a:pt x="2882496" y="862888"/>
                            <a:pt x="2865120" y="868680"/>
                          </a:cubicBezTo>
                          <a:lnTo>
                            <a:pt x="2842260" y="876300"/>
                          </a:lnTo>
                          <a:cubicBezTo>
                            <a:pt x="2818942" y="870471"/>
                            <a:pt x="2806461" y="870981"/>
                            <a:pt x="2788920" y="853440"/>
                          </a:cubicBezTo>
                          <a:cubicBezTo>
                            <a:pt x="2754453" y="818973"/>
                            <a:pt x="2795324" y="837795"/>
                            <a:pt x="2750820" y="822960"/>
                          </a:cubicBezTo>
                          <a:cubicBezTo>
                            <a:pt x="2735580" y="825500"/>
                            <a:pt x="2719757" y="825694"/>
                            <a:pt x="2705100" y="830580"/>
                          </a:cubicBezTo>
                          <a:cubicBezTo>
                            <a:pt x="2696412" y="833476"/>
                            <a:pt x="2690431" y="841724"/>
                            <a:pt x="2682240" y="845820"/>
                          </a:cubicBezTo>
                          <a:cubicBezTo>
                            <a:pt x="2675056" y="849412"/>
                            <a:pt x="2667000" y="850900"/>
                            <a:pt x="2659380" y="853440"/>
                          </a:cubicBezTo>
                          <a:cubicBezTo>
                            <a:pt x="2626360" y="850900"/>
                            <a:pt x="2591396" y="857269"/>
                            <a:pt x="2560320" y="845820"/>
                          </a:cubicBezTo>
                          <a:cubicBezTo>
                            <a:pt x="2543035" y="839452"/>
                            <a:pt x="2505484" y="788862"/>
                            <a:pt x="2491740" y="769620"/>
                          </a:cubicBezTo>
                          <a:cubicBezTo>
                            <a:pt x="2486417" y="762168"/>
                            <a:pt x="2480596" y="754951"/>
                            <a:pt x="2476500" y="746760"/>
                          </a:cubicBezTo>
                          <a:cubicBezTo>
                            <a:pt x="2472908" y="739576"/>
                            <a:pt x="2473898" y="730172"/>
                            <a:pt x="2468880" y="723900"/>
                          </a:cubicBezTo>
                          <a:cubicBezTo>
                            <a:pt x="2463159" y="716749"/>
                            <a:pt x="2453640" y="713740"/>
                            <a:pt x="2446020" y="708660"/>
                          </a:cubicBezTo>
                          <a:cubicBezTo>
                            <a:pt x="2399966" y="616552"/>
                            <a:pt x="2458622" y="730713"/>
                            <a:pt x="2415540" y="655320"/>
                          </a:cubicBezTo>
                          <a:cubicBezTo>
                            <a:pt x="2409904" y="645457"/>
                            <a:pt x="2404775" y="635281"/>
                            <a:pt x="2400300" y="624840"/>
                          </a:cubicBezTo>
                          <a:cubicBezTo>
                            <a:pt x="2397136" y="617457"/>
                            <a:pt x="2396272" y="609164"/>
                            <a:pt x="2392680" y="601980"/>
                          </a:cubicBezTo>
                          <a:cubicBezTo>
                            <a:pt x="2388584" y="593789"/>
                            <a:pt x="2382520" y="586740"/>
                            <a:pt x="2377440" y="579120"/>
                          </a:cubicBezTo>
                          <a:cubicBezTo>
                            <a:pt x="2365365" y="518743"/>
                            <a:pt x="2375612" y="552604"/>
                            <a:pt x="2339340" y="480060"/>
                          </a:cubicBezTo>
                          <a:cubicBezTo>
                            <a:pt x="2334656" y="470693"/>
                            <a:pt x="2335397" y="459386"/>
                            <a:pt x="2331720" y="449580"/>
                          </a:cubicBezTo>
                          <a:cubicBezTo>
                            <a:pt x="2327732" y="438944"/>
                            <a:pt x="2321093" y="429480"/>
                            <a:pt x="2316480" y="419100"/>
                          </a:cubicBezTo>
                          <a:cubicBezTo>
                            <a:pt x="2310925" y="406601"/>
                            <a:pt x="2306043" y="393807"/>
                            <a:pt x="2301240" y="381000"/>
                          </a:cubicBezTo>
                          <a:cubicBezTo>
                            <a:pt x="2298420" y="373479"/>
                            <a:pt x="2297212" y="365324"/>
                            <a:pt x="2293620" y="358140"/>
                          </a:cubicBezTo>
                          <a:cubicBezTo>
                            <a:pt x="2289524" y="349949"/>
                            <a:pt x="2283460" y="342900"/>
                            <a:pt x="2278380" y="335280"/>
                          </a:cubicBezTo>
                          <a:cubicBezTo>
                            <a:pt x="2262264" y="270815"/>
                            <a:pt x="2284218" y="336418"/>
                            <a:pt x="2247900" y="281940"/>
                          </a:cubicBezTo>
                          <a:cubicBezTo>
                            <a:pt x="2243445" y="275257"/>
                            <a:pt x="2244181" y="266101"/>
                            <a:pt x="2240280" y="259080"/>
                          </a:cubicBezTo>
                          <a:cubicBezTo>
                            <a:pt x="2212490" y="209059"/>
                            <a:pt x="2224043" y="218108"/>
                            <a:pt x="2186940" y="205740"/>
                          </a:cubicBezTo>
                          <a:cubicBezTo>
                            <a:pt x="2148400" y="213448"/>
                            <a:pt x="2149572" y="205887"/>
                            <a:pt x="2125980" y="236220"/>
                          </a:cubicBezTo>
                          <a:cubicBezTo>
                            <a:pt x="2114735" y="250678"/>
                            <a:pt x="2105660" y="266700"/>
                            <a:pt x="2095500" y="281940"/>
                          </a:cubicBezTo>
                          <a:lnTo>
                            <a:pt x="2080260" y="304800"/>
                          </a:lnTo>
                          <a:cubicBezTo>
                            <a:pt x="2076000" y="321838"/>
                            <a:pt x="2064821" y="369869"/>
                            <a:pt x="2057400" y="381000"/>
                          </a:cubicBezTo>
                          <a:cubicBezTo>
                            <a:pt x="2052320" y="388620"/>
                            <a:pt x="2046256" y="395669"/>
                            <a:pt x="2042160" y="403860"/>
                          </a:cubicBezTo>
                          <a:cubicBezTo>
                            <a:pt x="2010612" y="466956"/>
                            <a:pt x="2062976" y="384066"/>
                            <a:pt x="2019300" y="449580"/>
                          </a:cubicBezTo>
                          <a:cubicBezTo>
                            <a:pt x="1997423" y="537086"/>
                            <a:pt x="2028014" y="429248"/>
                            <a:pt x="1996440" y="502920"/>
                          </a:cubicBezTo>
                          <a:cubicBezTo>
                            <a:pt x="1981791" y="537100"/>
                            <a:pt x="1996028" y="526603"/>
                            <a:pt x="1981200" y="556260"/>
                          </a:cubicBezTo>
                          <a:cubicBezTo>
                            <a:pt x="1977104" y="564451"/>
                            <a:pt x="1970056" y="570929"/>
                            <a:pt x="1965960" y="579120"/>
                          </a:cubicBezTo>
                          <a:cubicBezTo>
                            <a:pt x="1962368" y="586304"/>
                            <a:pt x="1961932" y="594796"/>
                            <a:pt x="1958340" y="601980"/>
                          </a:cubicBezTo>
                          <a:cubicBezTo>
                            <a:pt x="1954244" y="610171"/>
                            <a:pt x="1946819" y="616471"/>
                            <a:pt x="1943100" y="624840"/>
                          </a:cubicBezTo>
                          <a:cubicBezTo>
                            <a:pt x="1936576" y="639520"/>
                            <a:pt x="1932940" y="655320"/>
                            <a:pt x="1927860" y="670560"/>
                          </a:cubicBezTo>
                          <a:cubicBezTo>
                            <a:pt x="1922068" y="687936"/>
                            <a:pt x="1907540" y="701040"/>
                            <a:pt x="1897380" y="716280"/>
                          </a:cubicBezTo>
                          <a:cubicBezTo>
                            <a:pt x="1876162" y="748106"/>
                            <a:pt x="1888616" y="732664"/>
                            <a:pt x="1859280" y="762000"/>
                          </a:cubicBezTo>
                          <a:cubicBezTo>
                            <a:pt x="1856740" y="769620"/>
                            <a:pt x="1857340" y="779180"/>
                            <a:pt x="1851660" y="784860"/>
                          </a:cubicBezTo>
                          <a:cubicBezTo>
                            <a:pt x="1826806" y="809714"/>
                            <a:pt x="1803521" y="814545"/>
                            <a:pt x="1775460" y="830580"/>
                          </a:cubicBezTo>
                          <a:cubicBezTo>
                            <a:pt x="1734100" y="854215"/>
                            <a:pt x="1771653" y="839469"/>
                            <a:pt x="1729740" y="853440"/>
                          </a:cubicBezTo>
                          <a:cubicBezTo>
                            <a:pt x="1582009" y="836060"/>
                            <a:pt x="1636376" y="862317"/>
                            <a:pt x="1554480" y="807720"/>
                          </a:cubicBezTo>
                          <a:cubicBezTo>
                            <a:pt x="1541114" y="798809"/>
                            <a:pt x="1524000" y="797560"/>
                            <a:pt x="1508760" y="792480"/>
                          </a:cubicBezTo>
                          <a:lnTo>
                            <a:pt x="1485900" y="784860"/>
                          </a:lnTo>
                          <a:cubicBezTo>
                            <a:pt x="1478280" y="795020"/>
                            <a:pt x="1473607" y="808295"/>
                            <a:pt x="1463040" y="815340"/>
                          </a:cubicBezTo>
                          <a:cubicBezTo>
                            <a:pt x="1449674" y="824251"/>
                            <a:pt x="1417320" y="830580"/>
                            <a:pt x="1417320" y="830580"/>
                          </a:cubicBezTo>
                          <a:cubicBezTo>
                            <a:pt x="1363468" y="819810"/>
                            <a:pt x="1391507" y="827056"/>
                            <a:pt x="1333500" y="807720"/>
                          </a:cubicBezTo>
                          <a:lnTo>
                            <a:pt x="1310640" y="800100"/>
                          </a:lnTo>
                          <a:cubicBezTo>
                            <a:pt x="1246853" y="810731"/>
                            <a:pt x="1277775" y="799150"/>
                            <a:pt x="1219200" y="838200"/>
                          </a:cubicBezTo>
                          <a:cubicBezTo>
                            <a:pt x="1212216" y="842856"/>
                            <a:pt x="1170479" y="852054"/>
                            <a:pt x="1165860" y="853440"/>
                          </a:cubicBezTo>
                          <a:cubicBezTo>
                            <a:pt x="1142780" y="860364"/>
                            <a:pt x="1120140" y="868680"/>
                            <a:pt x="1097280" y="876300"/>
                          </a:cubicBezTo>
                          <a:cubicBezTo>
                            <a:pt x="1056245" y="889978"/>
                            <a:pt x="1010920" y="881380"/>
                            <a:pt x="967740" y="883920"/>
                          </a:cubicBezTo>
                          <a:cubicBezTo>
                            <a:pt x="960120" y="889000"/>
                            <a:pt x="953652" y="896528"/>
                            <a:pt x="944880" y="899160"/>
                          </a:cubicBezTo>
                          <a:cubicBezTo>
                            <a:pt x="897863" y="913265"/>
                            <a:pt x="872135" y="904624"/>
                            <a:pt x="822960" y="899160"/>
                          </a:cubicBezTo>
                          <a:cubicBezTo>
                            <a:pt x="795118" y="857397"/>
                            <a:pt x="811816" y="884491"/>
                            <a:pt x="777240" y="815340"/>
                          </a:cubicBezTo>
                          <a:cubicBezTo>
                            <a:pt x="772160" y="805180"/>
                            <a:pt x="768301" y="794311"/>
                            <a:pt x="762000" y="784860"/>
                          </a:cubicBezTo>
                          <a:cubicBezTo>
                            <a:pt x="756920" y="777240"/>
                            <a:pt x="750856" y="770191"/>
                            <a:pt x="746760" y="762000"/>
                          </a:cubicBezTo>
                          <a:cubicBezTo>
                            <a:pt x="743168" y="754816"/>
                            <a:pt x="742464" y="746452"/>
                            <a:pt x="739140" y="739140"/>
                          </a:cubicBezTo>
                          <a:cubicBezTo>
                            <a:pt x="729739" y="718458"/>
                            <a:pt x="708660" y="678180"/>
                            <a:pt x="708660" y="678180"/>
                          </a:cubicBezTo>
                          <a:cubicBezTo>
                            <a:pt x="705519" y="653048"/>
                            <a:pt x="695067" y="571697"/>
                            <a:pt x="693420" y="548640"/>
                          </a:cubicBezTo>
                          <a:cubicBezTo>
                            <a:pt x="681164" y="377061"/>
                            <a:pt x="698406" y="454285"/>
                            <a:pt x="678180" y="373380"/>
                          </a:cubicBezTo>
                          <a:cubicBezTo>
                            <a:pt x="675640" y="347980"/>
                            <a:pt x="673934" y="322483"/>
                            <a:pt x="670560" y="297180"/>
                          </a:cubicBezTo>
                          <a:cubicBezTo>
                            <a:pt x="665237" y="257255"/>
                            <a:pt x="662563" y="264817"/>
                            <a:pt x="655320" y="228600"/>
                          </a:cubicBezTo>
                          <a:cubicBezTo>
                            <a:pt x="641909" y="161546"/>
                            <a:pt x="654910" y="204509"/>
                            <a:pt x="640080" y="160020"/>
                          </a:cubicBezTo>
                          <a:cubicBezTo>
                            <a:pt x="637540" y="139700"/>
                            <a:pt x="636751" y="119084"/>
                            <a:pt x="632460" y="99060"/>
                          </a:cubicBezTo>
                          <a:cubicBezTo>
                            <a:pt x="622497" y="52568"/>
                            <a:pt x="613510" y="47775"/>
                            <a:pt x="586740" y="7620"/>
                          </a:cubicBezTo>
                          <a:cubicBezTo>
                            <a:pt x="582285" y="937"/>
                            <a:pt x="571500" y="2540"/>
                            <a:pt x="563880" y="0"/>
                          </a:cubicBezTo>
                          <a:cubicBezTo>
                            <a:pt x="548640" y="2540"/>
                            <a:pt x="531979" y="710"/>
                            <a:pt x="518160" y="7620"/>
                          </a:cubicBezTo>
                          <a:cubicBezTo>
                            <a:pt x="500769" y="16316"/>
                            <a:pt x="500958" y="47757"/>
                            <a:pt x="495300" y="60960"/>
                          </a:cubicBezTo>
                          <a:cubicBezTo>
                            <a:pt x="472951" y="113108"/>
                            <a:pt x="485283" y="55306"/>
                            <a:pt x="472440" y="106680"/>
                          </a:cubicBezTo>
                          <a:cubicBezTo>
                            <a:pt x="469299" y="119245"/>
                            <a:pt x="468228" y="132285"/>
                            <a:pt x="464820" y="144780"/>
                          </a:cubicBezTo>
                          <a:cubicBezTo>
                            <a:pt x="460593" y="160278"/>
                            <a:pt x="453476" y="174915"/>
                            <a:pt x="449580" y="190500"/>
                          </a:cubicBezTo>
                          <a:cubicBezTo>
                            <a:pt x="447040" y="200660"/>
                            <a:pt x="446085" y="211354"/>
                            <a:pt x="441960" y="220980"/>
                          </a:cubicBezTo>
                          <a:cubicBezTo>
                            <a:pt x="438352" y="229398"/>
                            <a:pt x="431264" y="235889"/>
                            <a:pt x="426720" y="243840"/>
                          </a:cubicBezTo>
                          <a:cubicBezTo>
                            <a:pt x="421084" y="253703"/>
                            <a:pt x="416560" y="264160"/>
                            <a:pt x="411480" y="274320"/>
                          </a:cubicBezTo>
                          <a:cubicBezTo>
                            <a:pt x="406242" y="300509"/>
                            <a:pt x="403414" y="317791"/>
                            <a:pt x="396240" y="342900"/>
                          </a:cubicBezTo>
                          <a:cubicBezTo>
                            <a:pt x="394033" y="350623"/>
                            <a:pt x="392212" y="358576"/>
                            <a:pt x="388620" y="365760"/>
                          </a:cubicBezTo>
                          <a:cubicBezTo>
                            <a:pt x="384524" y="373951"/>
                            <a:pt x="378460" y="381000"/>
                            <a:pt x="373380" y="388620"/>
                          </a:cubicBezTo>
                          <a:cubicBezTo>
                            <a:pt x="370840" y="411480"/>
                            <a:pt x="369257" y="434467"/>
                            <a:pt x="365760" y="457200"/>
                          </a:cubicBezTo>
                          <a:cubicBezTo>
                            <a:pt x="364168" y="467551"/>
                            <a:pt x="360013" y="477376"/>
                            <a:pt x="358140" y="487680"/>
                          </a:cubicBezTo>
                          <a:cubicBezTo>
                            <a:pt x="354927" y="505351"/>
                            <a:pt x="353733" y="523349"/>
                            <a:pt x="350520" y="541020"/>
                          </a:cubicBezTo>
                          <a:cubicBezTo>
                            <a:pt x="348647" y="551324"/>
                            <a:pt x="344622" y="561170"/>
                            <a:pt x="342900" y="571500"/>
                          </a:cubicBezTo>
                          <a:cubicBezTo>
                            <a:pt x="333646" y="627022"/>
                            <a:pt x="339313" y="623947"/>
                            <a:pt x="327660" y="670560"/>
                          </a:cubicBezTo>
                          <a:cubicBezTo>
                            <a:pt x="315750" y="718200"/>
                            <a:pt x="326085" y="668389"/>
                            <a:pt x="304800" y="716280"/>
                          </a:cubicBezTo>
                          <a:lnTo>
                            <a:pt x="281940" y="784860"/>
                          </a:lnTo>
                          <a:cubicBezTo>
                            <a:pt x="279044" y="793548"/>
                            <a:pt x="270796" y="799529"/>
                            <a:pt x="266700" y="807720"/>
                          </a:cubicBezTo>
                          <a:cubicBezTo>
                            <a:pt x="263108" y="814904"/>
                            <a:pt x="262981" y="823559"/>
                            <a:pt x="259080" y="830580"/>
                          </a:cubicBezTo>
                          <a:cubicBezTo>
                            <a:pt x="250185" y="846591"/>
                            <a:pt x="238760" y="861060"/>
                            <a:pt x="228600" y="876300"/>
                          </a:cubicBezTo>
                          <a:cubicBezTo>
                            <a:pt x="223520" y="883920"/>
                            <a:pt x="222048" y="896264"/>
                            <a:pt x="213360" y="899160"/>
                          </a:cubicBezTo>
                          <a:lnTo>
                            <a:pt x="190500" y="906780"/>
                          </a:lnTo>
                          <a:cubicBezTo>
                            <a:pt x="173627" y="904905"/>
                            <a:pt x="115951" y="890439"/>
                            <a:pt x="91440" y="906780"/>
                          </a:cubicBezTo>
                          <a:cubicBezTo>
                            <a:pt x="63910" y="925133"/>
                            <a:pt x="85967" y="930766"/>
                            <a:pt x="68580" y="952500"/>
                          </a:cubicBezTo>
                          <a:cubicBezTo>
                            <a:pt x="62859" y="959651"/>
                            <a:pt x="54089" y="964021"/>
                            <a:pt x="45720" y="967740"/>
                          </a:cubicBezTo>
                          <a:cubicBezTo>
                            <a:pt x="31040" y="974264"/>
                            <a:pt x="0" y="982980"/>
                            <a:pt x="0" y="982980"/>
                          </a:cubicBezTo>
                        </a:path>
                      </a:pathLst>
                    </a:custGeom>
                    <a:noFill/>
                    <a:ln w="12700" cap="flat" cmpd="sng" algn="ctr">
                      <a:solidFill>
                        <a:srgbClr val="FFC000"/>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92D050"/>
                        </a:solidFill>
                        <a:effectLst/>
                        <a:uLnTx/>
                        <a:uFillTx/>
                        <a:latin typeface="Calibri"/>
                        <a:ea typeface="+mn-ea"/>
                        <a:cs typeface="+mn-cs"/>
                      </a:endParaRPr>
                    </a:p>
                  </p:txBody>
                </p:sp>
              </p:grpSp>
              <p:cxnSp>
                <p:nvCxnSpPr>
                  <p:cNvPr id="244" name="Straight Connector 243"/>
                  <p:cNvCxnSpPr/>
                  <p:nvPr/>
                </p:nvCxnSpPr>
                <p:spPr>
                  <a:xfrm rot="5400000" flipH="1" flipV="1">
                    <a:off x="4143374" y="2428874"/>
                    <a:ext cx="571502" cy="2"/>
                  </a:xfrm>
                  <a:prstGeom prst="line">
                    <a:avLst/>
                  </a:prstGeom>
                  <a:noFill/>
                  <a:ln w="12700" cap="flat" cmpd="sng" algn="ctr">
                    <a:solidFill>
                      <a:srgbClr val="FFFF00"/>
                    </a:solidFill>
                    <a:prstDash val="solid"/>
                  </a:ln>
                  <a:effectLst/>
                </p:spPr>
              </p:cxnSp>
            </p:grpSp>
            <p:grpSp>
              <p:nvGrpSpPr>
                <p:cNvPr id="240" name="Group 17"/>
                <p:cNvGrpSpPr/>
                <p:nvPr/>
              </p:nvGrpSpPr>
              <p:grpSpPr>
                <a:xfrm>
                  <a:off x="1571604" y="2925126"/>
                  <a:ext cx="5735976" cy="861070"/>
                  <a:chOff x="1571604" y="2217420"/>
                  <a:chExt cx="5735976" cy="1419226"/>
                </a:xfrm>
                <a:effectLst>
                  <a:outerShdw blurRad="50800" dist="38100" dir="13500000" algn="br" rotWithShape="0">
                    <a:prstClr val="black">
                      <a:alpha val="40000"/>
                    </a:prstClr>
                  </a:outerShdw>
                </a:effectLst>
              </p:grpSpPr>
              <p:sp>
                <p:nvSpPr>
                  <p:cNvPr id="241" name="Freeform 139"/>
                  <p:cNvSpPr/>
                  <p:nvPr/>
                </p:nvSpPr>
                <p:spPr>
                  <a:xfrm>
                    <a:off x="4434840" y="2217420"/>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sp>
                <p:nvSpPr>
                  <p:cNvPr id="242" name="Freeform 140"/>
                  <p:cNvSpPr/>
                  <p:nvPr/>
                </p:nvSpPr>
                <p:spPr>
                  <a:xfrm flipH="1" flipV="1">
                    <a:off x="1571604" y="2714626"/>
                    <a:ext cx="2872740" cy="922020"/>
                  </a:xfrm>
                  <a:custGeom>
                    <a:avLst/>
                    <a:gdLst>
                      <a:gd name="connsiteX0" fmla="*/ 0 w 2872740"/>
                      <a:gd name="connsiteY0" fmla="*/ 716280 h 922020"/>
                      <a:gd name="connsiteX1" fmla="*/ 30480 w 2872740"/>
                      <a:gd name="connsiteY1" fmla="*/ 670560 h 922020"/>
                      <a:gd name="connsiteX2" fmla="*/ 53340 w 2872740"/>
                      <a:gd name="connsiteY2" fmla="*/ 624840 h 922020"/>
                      <a:gd name="connsiteX3" fmla="*/ 76200 w 2872740"/>
                      <a:gd name="connsiteY3" fmla="*/ 579120 h 922020"/>
                      <a:gd name="connsiteX4" fmla="*/ 99060 w 2872740"/>
                      <a:gd name="connsiteY4" fmla="*/ 563880 h 922020"/>
                      <a:gd name="connsiteX5" fmla="*/ 129540 w 2872740"/>
                      <a:gd name="connsiteY5" fmla="*/ 548640 h 922020"/>
                      <a:gd name="connsiteX6" fmla="*/ 137160 w 2872740"/>
                      <a:gd name="connsiteY6" fmla="*/ 571500 h 922020"/>
                      <a:gd name="connsiteX7" fmla="*/ 182880 w 2872740"/>
                      <a:gd name="connsiteY7" fmla="*/ 601980 h 922020"/>
                      <a:gd name="connsiteX8" fmla="*/ 213360 w 2872740"/>
                      <a:gd name="connsiteY8" fmla="*/ 594360 h 922020"/>
                      <a:gd name="connsiteX9" fmla="*/ 251460 w 2872740"/>
                      <a:gd name="connsiteY9" fmla="*/ 548640 h 922020"/>
                      <a:gd name="connsiteX10" fmla="*/ 259080 w 2872740"/>
                      <a:gd name="connsiteY10" fmla="*/ 525780 h 922020"/>
                      <a:gd name="connsiteX11" fmla="*/ 281940 w 2872740"/>
                      <a:gd name="connsiteY11" fmla="*/ 510540 h 922020"/>
                      <a:gd name="connsiteX12" fmla="*/ 304800 w 2872740"/>
                      <a:gd name="connsiteY12" fmla="*/ 533400 h 922020"/>
                      <a:gd name="connsiteX13" fmla="*/ 327660 w 2872740"/>
                      <a:gd name="connsiteY13" fmla="*/ 548640 h 922020"/>
                      <a:gd name="connsiteX14" fmla="*/ 388620 w 2872740"/>
                      <a:gd name="connsiteY14" fmla="*/ 563880 h 922020"/>
                      <a:gd name="connsiteX15" fmla="*/ 441960 w 2872740"/>
                      <a:gd name="connsiteY15" fmla="*/ 556260 h 922020"/>
                      <a:gd name="connsiteX16" fmla="*/ 464820 w 2872740"/>
                      <a:gd name="connsiteY16" fmla="*/ 533400 h 922020"/>
                      <a:gd name="connsiteX17" fmla="*/ 495300 w 2872740"/>
                      <a:gd name="connsiteY17" fmla="*/ 487680 h 922020"/>
                      <a:gd name="connsiteX18" fmla="*/ 510540 w 2872740"/>
                      <a:gd name="connsiteY18" fmla="*/ 464820 h 922020"/>
                      <a:gd name="connsiteX19" fmla="*/ 541020 w 2872740"/>
                      <a:gd name="connsiteY19" fmla="*/ 434340 h 922020"/>
                      <a:gd name="connsiteX20" fmla="*/ 571500 w 2872740"/>
                      <a:gd name="connsiteY20" fmla="*/ 388620 h 922020"/>
                      <a:gd name="connsiteX21" fmla="*/ 640080 w 2872740"/>
                      <a:gd name="connsiteY21" fmla="*/ 304800 h 922020"/>
                      <a:gd name="connsiteX22" fmla="*/ 647700 w 2872740"/>
                      <a:gd name="connsiteY22" fmla="*/ 274320 h 922020"/>
                      <a:gd name="connsiteX23" fmla="*/ 662940 w 2872740"/>
                      <a:gd name="connsiteY23" fmla="*/ 251460 h 922020"/>
                      <a:gd name="connsiteX24" fmla="*/ 678180 w 2872740"/>
                      <a:gd name="connsiteY24" fmla="*/ 220980 h 922020"/>
                      <a:gd name="connsiteX25" fmla="*/ 693420 w 2872740"/>
                      <a:gd name="connsiteY25" fmla="*/ 198120 h 922020"/>
                      <a:gd name="connsiteX26" fmla="*/ 701040 w 2872740"/>
                      <a:gd name="connsiteY26" fmla="*/ 175260 h 922020"/>
                      <a:gd name="connsiteX27" fmla="*/ 716280 w 2872740"/>
                      <a:gd name="connsiteY27" fmla="*/ 144780 h 922020"/>
                      <a:gd name="connsiteX28" fmla="*/ 723900 w 2872740"/>
                      <a:gd name="connsiteY28" fmla="*/ 114300 h 922020"/>
                      <a:gd name="connsiteX29" fmla="*/ 739140 w 2872740"/>
                      <a:gd name="connsiteY29" fmla="*/ 68580 h 922020"/>
                      <a:gd name="connsiteX30" fmla="*/ 762000 w 2872740"/>
                      <a:gd name="connsiteY30" fmla="*/ 15240 h 922020"/>
                      <a:gd name="connsiteX31" fmla="*/ 784860 w 2872740"/>
                      <a:gd name="connsiteY31" fmla="*/ 0 h 922020"/>
                      <a:gd name="connsiteX32" fmla="*/ 792480 w 2872740"/>
                      <a:gd name="connsiteY32" fmla="*/ 30480 h 922020"/>
                      <a:gd name="connsiteX33" fmla="*/ 815340 w 2872740"/>
                      <a:gd name="connsiteY33" fmla="*/ 99060 h 922020"/>
                      <a:gd name="connsiteX34" fmla="*/ 822960 w 2872740"/>
                      <a:gd name="connsiteY34" fmla="*/ 121920 h 922020"/>
                      <a:gd name="connsiteX35" fmla="*/ 830580 w 2872740"/>
                      <a:gd name="connsiteY35" fmla="*/ 144780 h 922020"/>
                      <a:gd name="connsiteX36" fmla="*/ 845820 w 2872740"/>
                      <a:gd name="connsiteY36" fmla="*/ 167640 h 922020"/>
                      <a:gd name="connsiteX37" fmla="*/ 861060 w 2872740"/>
                      <a:gd name="connsiteY37" fmla="*/ 213360 h 922020"/>
                      <a:gd name="connsiteX38" fmla="*/ 883920 w 2872740"/>
                      <a:gd name="connsiteY38" fmla="*/ 259080 h 922020"/>
                      <a:gd name="connsiteX39" fmla="*/ 906780 w 2872740"/>
                      <a:gd name="connsiteY39" fmla="*/ 266700 h 922020"/>
                      <a:gd name="connsiteX40" fmla="*/ 922020 w 2872740"/>
                      <a:gd name="connsiteY40" fmla="*/ 312420 h 922020"/>
                      <a:gd name="connsiteX41" fmla="*/ 937260 w 2872740"/>
                      <a:gd name="connsiteY41" fmla="*/ 335280 h 922020"/>
                      <a:gd name="connsiteX42" fmla="*/ 952500 w 2872740"/>
                      <a:gd name="connsiteY42" fmla="*/ 381000 h 922020"/>
                      <a:gd name="connsiteX43" fmla="*/ 967740 w 2872740"/>
                      <a:gd name="connsiteY43" fmla="*/ 403860 h 922020"/>
                      <a:gd name="connsiteX44" fmla="*/ 990600 w 2872740"/>
                      <a:gd name="connsiteY44" fmla="*/ 449580 h 922020"/>
                      <a:gd name="connsiteX45" fmla="*/ 1036320 w 2872740"/>
                      <a:gd name="connsiteY45" fmla="*/ 472440 h 922020"/>
                      <a:gd name="connsiteX46" fmla="*/ 1082040 w 2872740"/>
                      <a:gd name="connsiteY46" fmla="*/ 441960 h 922020"/>
                      <a:gd name="connsiteX47" fmla="*/ 1104900 w 2872740"/>
                      <a:gd name="connsiteY47" fmla="*/ 419100 h 922020"/>
                      <a:gd name="connsiteX48" fmla="*/ 1127760 w 2872740"/>
                      <a:gd name="connsiteY48" fmla="*/ 403860 h 922020"/>
                      <a:gd name="connsiteX49" fmla="*/ 1143000 w 2872740"/>
                      <a:gd name="connsiteY49" fmla="*/ 457200 h 922020"/>
                      <a:gd name="connsiteX50" fmla="*/ 1211580 w 2872740"/>
                      <a:gd name="connsiteY50" fmla="*/ 510540 h 922020"/>
                      <a:gd name="connsiteX51" fmla="*/ 1264920 w 2872740"/>
                      <a:gd name="connsiteY51" fmla="*/ 449580 h 922020"/>
                      <a:gd name="connsiteX52" fmla="*/ 1272540 w 2872740"/>
                      <a:gd name="connsiteY52" fmla="*/ 426720 h 922020"/>
                      <a:gd name="connsiteX53" fmla="*/ 1295400 w 2872740"/>
                      <a:gd name="connsiteY53" fmla="*/ 419100 h 922020"/>
                      <a:gd name="connsiteX54" fmla="*/ 1318260 w 2872740"/>
                      <a:gd name="connsiteY54" fmla="*/ 426720 h 922020"/>
                      <a:gd name="connsiteX55" fmla="*/ 1348740 w 2872740"/>
                      <a:gd name="connsiteY55" fmla="*/ 388620 h 922020"/>
                      <a:gd name="connsiteX56" fmla="*/ 1379220 w 2872740"/>
                      <a:gd name="connsiteY56" fmla="*/ 327660 h 922020"/>
                      <a:gd name="connsiteX57" fmla="*/ 1386840 w 2872740"/>
                      <a:gd name="connsiteY57" fmla="*/ 289560 h 922020"/>
                      <a:gd name="connsiteX58" fmla="*/ 1402080 w 2872740"/>
                      <a:gd name="connsiteY58" fmla="*/ 266700 h 922020"/>
                      <a:gd name="connsiteX59" fmla="*/ 1432560 w 2872740"/>
                      <a:gd name="connsiteY59" fmla="*/ 198120 h 922020"/>
                      <a:gd name="connsiteX60" fmla="*/ 1440180 w 2872740"/>
                      <a:gd name="connsiteY60" fmla="*/ 160020 h 922020"/>
                      <a:gd name="connsiteX61" fmla="*/ 1455420 w 2872740"/>
                      <a:gd name="connsiteY61" fmla="*/ 137160 h 922020"/>
                      <a:gd name="connsiteX62" fmla="*/ 1463040 w 2872740"/>
                      <a:gd name="connsiteY62" fmla="*/ 160020 h 922020"/>
                      <a:gd name="connsiteX63" fmla="*/ 1470660 w 2872740"/>
                      <a:gd name="connsiteY63" fmla="*/ 190500 h 922020"/>
                      <a:gd name="connsiteX64" fmla="*/ 1493520 w 2872740"/>
                      <a:gd name="connsiteY64" fmla="*/ 243840 h 922020"/>
                      <a:gd name="connsiteX65" fmla="*/ 1508760 w 2872740"/>
                      <a:gd name="connsiteY65" fmla="*/ 289560 h 922020"/>
                      <a:gd name="connsiteX66" fmla="*/ 1516380 w 2872740"/>
                      <a:gd name="connsiteY66" fmla="*/ 312420 h 922020"/>
                      <a:gd name="connsiteX67" fmla="*/ 1531620 w 2872740"/>
                      <a:gd name="connsiteY67" fmla="*/ 335280 h 922020"/>
                      <a:gd name="connsiteX68" fmla="*/ 1546860 w 2872740"/>
                      <a:gd name="connsiteY68" fmla="*/ 426720 h 922020"/>
                      <a:gd name="connsiteX69" fmla="*/ 1554480 w 2872740"/>
                      <a:gd name="connsiteY69" fmla="*/ 457200 h 922020"/>
                      <a:gd name="connsiteX70" fmla="*/ 1577340 w 2872740"/>
                      <a:gd name="connsiteY70" fmla="*/ 525780 h 922020"/>
                      <a:gd name="connsiteX71" fmla="*/ 1584960 w 2872740"/>
                      <a:gd name="connsiteY71" fmla="*/ 548640 h 922020"/>
                      <a:gd name="connsiteX72" fmla="*/ 1584960 w 2872740"/>
                      <a:gd name="connsiteY72" fmla="*/ 754380 h 922020"/>
                      <a:gd name="connsiteX73" fmla="*/ 1592580 w 2872740"/>
                      <a:gd name="connsiteY73" fmla="*/ 777240 h 922020"/>
                      <a:gd name="connsiteX74" fmla="*/ 1607820 w 2872740"/>
                      <a:gd name="connsiteY74" fmla="*/ 861060 h 922020"/>
                      <a:gd name="connsiteX75" fmla="*/ 1615440 w 2872740"/>
                      <a:gd name="connsiteY75" fmla="*/ 883920 h 922020"/>
                      <a:gd name="connsiteX76" fmla="*/ 1623060 w 2872740"/>
                      <a:gd name="connsiteY76" fmla="*/ 914400 h 922020"/>
                      <a:gd name="connsiteX77" fmla="*/ 1645920 w 2872740"/>
                      <a:gd name="connsiteY77" fmla="*/ 906780 h 922020"/>
                      <a:gd name="connsiteX78" fmla="*/ 1653540 w 2872740"/>
                      <a:gd name="connsiteY78" fmla="*/ 876300 h 922020"/>
                      <a:gd name="connsiteX79" fmla="*/ 1661160 w 2872740"/>
                      <a:gd name="connsiteY79" fmla="*/ 853440 h 922020"/>
                      <a:gd name="connsiteX80" fmla="*/ 1676400 w 2872740"/>
                      <a:gd name="connsiteY80" fmla="*/ 822960 h 922020"/>
                      <a:gd name="connsiteX81" fmla="*/ 1684020 w 2872740"/>
                      <a:gd name="connsiteY81" fmla="*/ 792480 h 922020"/>
                      <a:gd name="connsiteX82" fmla="*/ 1699260 w 2872740"/>
                      <a:gd name="connsiteY82" fmla="*/ 769620 h 922020"/>
                      <a:gd name="connsiteX83" fmla="*/ 1714500 w 2872740"/>
                      <a:gd name="connsiteY83" fmla="*/ 716280 h 922020"/>
                      <a:gd name="connsiteX84" fmla="*/ 1775460 w 2872740"/>
                      <a:gd name="connsiteY84" fmla="*/ 678180 h 922020"/>
                      <a:gd name="connsiteX85" fmla="*/ 1798320 w 2872740"/>
                      <a:gd name="connsiteY85" fmla="*/ 670560 h 922020"/>
                      <a:gd name="connsiteX86" fmla="*/ 1844040 w 2872740"/>
                      <a:gd name="connsiteY86" fmla="*/ 632460 h 922020"/>
                      <a:gd name="connsiteX87" fmla="*/ 1859280 w 2872740"/>
                      <a:gd name="connsiteY87" fmla="*/ 609600 h 922020"/>
                      <a:gd name="connsiteX88" fmla="*/ 1882140 w 2872740"/>
                      <a:gd name="connsiteY88" fmla="*/ 601980 h 922020"/>
                      <a:gd name="connsiteX89" fmla="*/ 1920240 w 2872740"/>
                      <a:gd name="connsiteY89" fmla="*/ 563880 h 922020"/>
                      <a:gd name="connsiteX90" fmla="*/ 1943100 w 2872740"/>
                      <a:gd name="connsiteY90" fmla="*/ 548640 h 922020"/>
                      <a:gd name="connsiteX91" fmla="*/ 1973580 w 2872740"/>
                      <a:gd name="connsiteY91" fmla="*/ 525780 h 922020"/>
                      <a:gd name="connsiteX92" fmla="*/ 2011680 w 2872740"/>
                      <a:gd name="connsiteY92" fmla="*/ 480060 h 922020"/>
                      <a:gd name="connsiteX93" fmla="*/ 2034540 w 2872740"/>
                      <a:gd name="connsiteY93" fmla="*/ 579120 h 922020"/>
                      <a:gd name="connsiteX94" fmla="*/ 2042160 w 2872740"/>
                      <a:gd name="connsiteY94" fmla="*/ 601980 h 922020"/>
                      <a:gd name="connsiteX95" fmla="*/ 2057400 w 2872740"/>
                      <a:gd name="connsiteY95" fmla="*/ 662940 h 922020"/>
                      <a:gd name="connsiteX96" fmla="*/ 2065020 w 2872740"/>
                      <a:gd name="connsiteY96" fmla="*/ 754380 h 922020"/>
                      <a:gd name="connsiteX97" fmla="*/ 2080260 w 2872740"/>
                      <a:gd name="connsiteY97" fmla="*/ 784860 h 922020"/>
                      <a:gd name="connsiteX98" fmla="*/ 2087880 w 2872740"/>
                      <a:gd name="connsiteY98" fmla="*/ 807720 h 922020"/>
                      <a:gd name="connsiteX99" fmla="*/ 2095500 w 2872740"/>
                      <a:gd name="connsiteY99" fmla="*/ 838200 h 922020"/>
                      <a:gd name="connsiteX100" fmla="*/ 2103120 w 2872740"/>
                      <a:gd name="connsiteY100" fmla="*/ 861060 h 922020"/>
                      <a:gd name="connsiteX101" fmla="*/ 2118360 w 2872740"/>
                      <a:gd name="connsiteY101" fmla="*/ 922020 h 922020"/>
                      <a:gd name="connsiteX102" fmla="*/ 2171700 w 2872740"/>
                      <a:gd name="connsiteY102" fmla="*/ 906780 h 922020"/>
                      <a:gd name="connsiteX103" fmla="*/ 2194560 w 2872740"/>
                      <a:gd name="connsiteY103" fmla="*/ 891540 h 922020"/>
                      <a:gd name="connsiteX104" fmla="*/ 2240280 w 2872740"/>
                      <a:gd name="connsiteY104" fmla="*/ 876300 h 922020"/>
                      <a:gd name="connsiteX105" fmla="*/ 2263140 w 2872740"/>
                      <a:gd name="connsiteY105" fmla="*/ 868680 h 922020"/>
                      <a:gd name="connsiteX106" fmla="*/ 2308860 w 2872740"/>
                      <a:gd name="connsiteY106" fmla="*/ 800100 h 922020"/>
                      <a:gd name="connsiteX107" fmla="*/ 2324100 w 2872740"/>
                      <a:gd name="connsiteY107" fmla="*/ 754380 h 922020"/>
                      <a:gd name="connsiteX108" fmla="*/ 2339340 w 2872740"/>
                      <a:gd name="connsiteY108" fmla="*/ 731520 h 922020"/>
                      <a:gd name="connsiteX109" fmla="*/ 2369820 w 2872740"/>
                      <a:gd name="connsiteY109" fmla="*/ 662940 h 922020"/>
                      <a:gd name="connsiteX110" fmla="*/ 2392680 w 2872740"/>
                      <a:gd name="connsiteY110" fmla="*/ 579120 h 922020"/>
                      <a:gd name="connsiteX111" fmla="*/ 2407920 w 2872740"/>
                      <a:gd name="connsiteY111" fmla="*/ 601980 h 922020"/>
                      <a:gd name="connsiteX112" fmla="*/ 2423160 w 2872740"/>
                      <a:gd name="connsiteY112" fmla="*/ 655320 h 922020"/>
                      <a:gd name="connsiteX113" fmla="*/ 2461260 w 2872740"/>
                      <a:gd name="connsiteY113" fmla="*/ 685800 h 922020"/>
                      <a:gd name="connsiteX114" fmla="*/ 2506980 w 2872740"/>
                      <a:gd name="connsiteY114" fmla="*/ 693420 h 922020"/>
                      <a:gd name="connsiteX115" fmla="*/ 2537460 w 2872740"/>
                      <a:gd name="connsiteY115" fmla="*/ 769620 h 922020"/>
                      <a:gd name="connsiteX116" fmla="*/ 2560320 w 2872740"/>
                      <a:gd name="connsiteY116" fmla="*/ 853440 h 922020"/>
                      <a:gd name="connsiteX117" fmla="*/ 2575560 w 2872740"/>
                      <a:gd name="connsiteY117" fmla="*/ 876300 h 922020"/>
                      <a:gd name="connsiteX118" fmla="*/ 2598420 w 2872740"/>
                      <a:gd name="connsiteY118" fmla="*/ 861060 h 922020"/>
                      <a:gd name="connsiteX119" fmla="*/ 2606040 w 2872740"/>
                      <a:gd name="connsiteY119" fmla="*/ 830580 h 922020"/>
                      <a:gd name="connsiteX120" fmla="*/ 2628900 w 2872740"/>
                      <a:gd name="connsiteY120" fmla="*/ 784860 h 922020"/>
                      <a:gd name="connsiteX121" fmla="*/ 2644140 w 2872740"/>
                      <a:gd name="connsiteY121" fmla="*/ 701040 h 922020"/>
                      <a:gd name="connsiteX122" fmla="*/ 2659380 w 2872740"/>
                      <a:gd name="connsiteY122" fmla="*/ 655320 h 922020"/>
                      <a:gd name="connsiteX123" fmla="*/ 2682240 w 2872740"/>
                      <a:gd name="connsiteY123" fmla="*/ 632460 h 922020"/>
                      <a:gd name="connsiteX124" fmla="*/ 2697480 w 2872740"/>
                      <a:gd name="connsiteY124" fmla="*/ 609600 h 922020"/>
                      <a:gd name="connsiteX125" fmla="*/ 2705100 w 2872740"/>
                      <a:gd name="connsiteY125" fmla="*/ 586740 h 922020"/>
                      <a:gd name="connsiteX126" fmla="*/ 2735580 w 2872740"/>
                      <a:gd name="connsiteY126" fmla="*/ 541020 h 922020"/>
                      <a:gd name="connsiteX127" fmla="*/ 2750820 w 2872740"/>
                      <a:gd name="connsiteY127" fmla="*/ 518160 h 922020"/>
                      <a:gd name="connsiteX128" fmla="*/ 2773680 w 2872740"/>
                      <a:gd name="connsiteY128" fmla="*/ 495300 h 922020"/>
                      <a:gd name="connsiteX129" fmla="*/ 2819400 w 2872740"/>
                      <a:gd name="connsiteY129" fmla="*/ 464820 h 922020"/>
                      <a:gd name="connsiteX130" fmla="*/ 2865120 w 2872740"/>
                      <a:gd name="connsiteY130" fmla="*/ 426720 h 922020"/>
                      <a:gd name="connsiteX131" fmla="*/ 2872740 w 2872740"/>
                      <a:gd name="connsiteY131" fmla="*/ 42672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872740" h="922020">
                        <a:moveTo>
                          <a:pt x="0" y="716280"/>
                        </a:moveTo>
                        <a:cubicBezTo>
                          <a:pt x="10160" y="701040"/>
                          <a:pt x="24688" y="687936"/>
                          <a:pt x="30480" y="670560"/>
                        </a:cubicBezTo>
                        <a:cubicBezTo>
                          <a:pt x="49633" y="613101"/>
                          <a:pt x="23797" y="683926"/>
                          <a:pt x="53340" y="624840"/>
                        </a:cubicBezTo>
                        <a:cubicBezTo>
                          <a:pt x="65735" y="600050"/>
                          <a:pt x="54362" y="600958"/>
                          <a:pt x="76200" y="579120"/>
                        </a:cubicBezTo>
                        <a:cubicBezTo>
                          <a:pt x="82676" y="572644"/>
                          <a:pt x="91440" y="568960"/>
                          <a:pt x="99060" y="563880"/>
                        </a:cubicBezTo>
                        <a:cubicBezTo>
                          <a:pt x="104140" y="548640"/>
                          <a:pt x="104140" y="523240"/>
                          <a:pt x="129540" y="548640"/>
                        </a:cubicBezTo>
                        <a:cubicBezTo>
                          <a:pt x="135220" y="554320"/>
                          <a:pt x="131480" y="565820"/>
                          <a:pt x="137160" y="571500"/>
                        </a:cubicBezTo>
                        <a:cubicBezTo>
                          <a:pt x="150112" y="584452"/>
                          <a:pt x="182880" y="601980"/>
                          <a:pt x="182880" y="601980"/>
                        </a:cubicBezTo>
                        <a:cubicBezTo>
                          <a:pt x="193040" y="599440"/>
                          <a:pt x="204267" y="599556"/>
                          <a:pt x="213360" y="594360"/>
                        </a:cubicBezTo>
                        <a:cubicBezTo>
                          <a:pt x="225157" y="587619"/>
                          <a:pt x="245148" y="561265"/>
                          <a:pt x="251460" y="548640"/>
                        </a:cubicBezTo>
                        <a:cubicBezTo>
                          <a:pt x="255052" y="541456"/>
                          <a:pt x="254062" y="532052"/>
                          <a:pt x="259080" y="525780"/>
                        </a:cubicBezTo>
                        <a:cubicBezTo>
                          <a:pt x="264801" y="518629"/>
                          <a:pt x="274320" y="515620"/>
                          <a:pt x="281940" y="510540"/>
                        </a:cubicBezTo>
                        <a:cubicBezTo>
                          <a:pt x="289560" y="518160"/>
                          <a:pt x="296521" y="526501"/>
                          <a:pt x="304800" y="533400"/>
                        </a:cubicBezTo>
                        <a:cubicBezTo>
                          <a:pt x="311835" y="539263"/>
                          <a:pt x="319469" y="544544"/>
                          <a:pt x="327660" y="548640"/>
                        </a:cubicBezTo>
                        <a:cubicBezTo>
                          <a:pt x="343281" y="556450"/>
                          <a:pt x="374129" y="560982"/>
                          <a:pt x="388620" y="563880"/>
                        </a:cubicBezTo>
                        <a:cubicBezTo>
                          <a:pt x="406400" y="561340"/>
                          <a:pt x="425284" y="562930"/>
                          <a:pt x="441960" y="556260"/>
                        </a:cubicBezTo>
                        <a:cubicBezTo>
                          <a:pt x="451966" y="552258"/>
                          <a:pt x="458204" y="541906"/>
                          <a:pt x="464820" y="533400"/>
                        </a:cubicBezTo>
                        <a:cubicBezTo>
                          <a:pt x="476065" y="518942"/>
                          <a:pt x="485140" y="502920"/>
                          <a:pt x="495300" y="487680"/>
                        </a:cubicBezTo>
                        <a:cubicBezTo>
                          <a:pt x="500380" y="480060"/>
                          <a:pt x="504064" y="471296"/>
                          <a:pt x="510540" y="464820"/>
                        </a:cubicBezTo>
                        <a:cubicBezTo>
                          <a:pt x="520700" y="454660"/>
                          <a:pt x="532044" y="445560"/>
                          <a:pt x="541020" y="434340"/>
                        </a:cubicBezTo>
                        <a:cubicBezTo>
                          <a:pt x="552462" y="420037"/>
                          <a:pt x="560510" y="403273"/>
                          <a:pt x="571500" y="388620"/>
                        </a:cubicBezTo>
                        <a:cubicBezTo>
                          <a:pt x="623686" y="319039"/>
                          <a:pt x="599259" y="345621"/>
                          <a:pt x="640080" y="304800"/>
                        </a:cubicBezTo>
                        <a:cubicBezTo>
                          <a:pt x="642620" y="294640"/>
                          <a:pt x="643575" y="283946"/>
                          <a:pt x="647700" y="274320"/>
                        </a:cubicBezTo>
                        <a:cubicBezTo>
                          <a:pt x="651308" y="265902"/>
                          <a:pt x="658396" y="259411"/>
                          <a:pt x="662940" y="251460"/>
                        </a:cubicBezTo>
                        <a:cubicBezTo>
                          <a:pt x="668576" y="241597"/>
                          <a:pt x="672544" y="230843"/>
                          <a:pt x="678180" y="220980"/>
                        </a:cubicBezTo>
                        <a:cubicBezTo>
                          <a:pt x="682724" y="213029"/>
                          <a:pt x="689324" y="206311"/>
                          <a:pt x="693420" y="198120"/>
                        </a:cubicBezTo>
                        <a:cubicBezTo>
                          <a:pt x="697012" y="190936"/>
                          <a:pt x="697876" y="182643"/>
                          <a:pt x="701040" y="175260"/>
                        </a:cubicBezTo>
                        <a:cubicBezTo>
                          <a:pt x="705515" y="164819"/>
                          <a:pt x="712292" y="155416"/>
                          <a:pt x="716280" y="144780"/>
                        </a:cubicBezTo>
                        <a:cubicBezTo>
                          <a:pt x="719957" y="134974"/>
                          <a:pt x="720891" y="124331"/>
                          <a:pt x="723900" y="114300"/>
                        </a:cubicBezTo>
                        <a:cubicBezTo>
                          <a:pt x="728516" y="98913"/>
                          <a:pt x="734060" y="83820"/>
                          <a:pt x="739140" y="68580"/>
                        </a:cubicBezTo>
                        <a:cubicBezTo>
                          <a:pt x="744434" y="52699"/>
                          <a:pt x="751538" y="27795"/>
                          <a:pt x="762000" y="15240"/>
                        </a:cubicBezTo>
                        <a:cubicBezTo>
                          <a:pt x="767863" y="8205"/>
                          <a:pt x="777240" y="5080"/>
                          <a:pt x="784860" y="0"/>
                        </a:cubicBezTo>
                        <a:cubicBezTo>
                          <a:pt x="787400" y="10160"/>
                          <a:pt x="789471" y="20449"/>
                          <a:pt x="792480" y="30480"/>
                        </a:cubicBezTo>
                        <a:lnTo>
                          <a:pt x="815340" y="99060"/>
                        </a:lnTo>
                        <a:lnTo>
                          <a:pt x="822960" y="121920"/>
                        </a:lnTo>
                        <a:cubicBezTo>
                          <a:pt x="825500" y="129540"/>
                          <a:pt x="826125" y="138097"/>
                          <a:pt x="830580" y="144780"/>
                        </a:cubicBezTo>
                        <a:cubicBezTo>
                          <a:pt x="835660" y="152400"/>
                          <a:pt x="842101" y="159271"/>
                          <a:pt x="845820" y="167640"/>
                        </a:cubicBezTo>
                        <a:cubicBezTo>
                          <a:pt x="852344" y="182320"/>
                          <a:pt x="855980" y="198120"/>
                          <a:pt x="861060" y="213360"/>
                        </a:cubicBezTo>
                        <a:cubicBezTo>
                          <a:pt x="866080" y="228419"/>
                          <a:pt x="870491" y="248337"/>
                          <a:pt x="883920" y="259080"/>
                        </a:cubicBezTo>
                        <a:cubicBezTo>
                          <a:pt x="890192" y="264098"/>
                          <a:pt x="899160" y="264160"/>
                          <a:pt x="906780" y="266700"/>
                        </a:cubicBezTo>
                        <a:cubicBezTo>
                          <a:pt x="911860" y="281940"/>
                          <a:pt x="913109" y="299054"/>
                          <a:pt x="922020" y="312420"/>
                        </a:cubicBezTo>
                        <a:cubicBezTo>
                          <a:pt x="927100" y="320040"/>
                          <a:pt x="933541" y="326911"/>
                          <a:pt x="937260" y="335280"/>
                        </a:cubicBezTo>
                        <a:cubicBezTo>
                          <a:pt x="943784" y="349960"/>
                          <a:pt x="943589" y="367634"/>
                          <a:pt x="952500" y="381000"/>
                        </a:cubicBezTo>
                        <a:cubicBezTo>
                          <a:pt x="957580" y="388620"/>
                          <a:pt x="963644" y="395669"/>
                          <a:pt x="967740" y="403860"/>
                        </a:cubicBezTo>
                        <a:cubicBezTo>
                          <a:pt x="980135" y="428650"/>
                          <a:pt x="968762" y="427742"/>
                          <a:pt x="990600" y="449580"/>
                        </a:cubicBezTo>
                        <a:cubicBezTo>
                          <a:pt x="1005372" y="464352"/>
                          <a:pt x="1017727" y="466242"/>
                          <a:pt x="1036320" y="472440"/>
                        </a:cubicBezTo>
                        <a:lnTo>
                          <a:pt x="1082040" y="441960"/>
                        </a:lnTo>
                        <a:cubicBezTo>
                          <a:pt x="1091006" y="435982"/>
                          <a:pt x="1096621" y="425999"/>
                          <a:pt x="1104900" y="419100"/>
                        </a:cubicBezTo>
                        <a:cubicBezTo>
                          <a:pt x="1111935" y="413237"/>
                          <a:pt x="1120140" y="408940"/>
                          <a:pt x="1127760" y="403860"/>
                        </a:cubicBezTo>
                        <a:cubicBezTo>
                          <a:pt x="1128326" y="406124"/>
                          <a:pt x="1138973" y="452022"/>
                          <a:pt x="1143000" y="457200"/>
                        </a:cubicBezTo>
                        <a:cubicBezTo>
                          <a:pt x="1178980" y="503460"/>
                          <a:pt x="1174020" y="498020"/>
                          <a:pt x="1211580" y="510540"/>
                        </a:cubicBezTo>
                        <a:cubicBezTo>
                          <a:pt x="1249680" y="485140"/>
                          <a:pt x="1229360" y="502920"/>
                          <a:pt x="1264920" y="449580"/>
                        </a:cubicBezTo>
                        <a:cubicBezTo>
                          <a:pt x="1269375" y="442897"/>
                          <a:pt x="1266860" y="432400"/>
                          <a:pt x="1272540" y="426720"/>
                        </a:cubicBezTo>
                        <a:cubicBezTo>
                          <a:pt x="1278220" y="421040"/>
                          <a:pt x="1287780" y="421640"/>
                          <a:pt x="1295400" y="419100"/>
                        </a:cubicBezTo>
                        <a:cubicBezTo>
                          <a:pt x="1303020" y="421640"/>
                          <a:pt x="1310337" y="428040"/>
                          <a:pt x="1318260" y="426720"/>
                        </a:cubicBezTo>
                        <a:cubicBezTo>
                          <a:pt x="1345256" y="422221"/>
                          <a:pt x="1340458" y="406840"/>
                          <a:pt x="1348740" y="388620"/>
                        </a:cubicBezTo>
                        <a:cubicBezTo>
                          <a:pt x="1358141" y="367938"/>
                          <a:pt x="1379220" y="327660"/>
                          <a:pt x="1379220" y="327660"/>
                        </a:cubicBezTo>
                        <a:cubicBezTo>
                          <a:pt x="1381760" y="314960"/>
                          <a:pt x="1382292" y="301687"/>
                          <a:pt x="1386840" y="289560"/>
                        </a:cubicBezTo>
                        <a:cubicBezTo>
                          <a:pt x="1390056" y="280985"/>
                          <a:pt x="1398864" y="275275"/>
                          <a:pt x="1402080" y="266700"/>
                        </a:cubicBezTo>
                        <a:cubicBezTo>
                          <a:pt x="1429884" y="192555"/>
                          <a:pt x="1384579" y="262095"/>
                          <a:pt x="1432560" y="198120"/>
                        </a:cubicBezTo>
                        <a:cubicBezTo>
                          <a:pt x="1435100" y="185420"/>
                          <a:pt x="1435632" y="172147"/>
                          <a:pt x="1440180" y="160020"/>
                        </a:cubicBezTo>
                        <a:cubicBezTo>
                          <a:pt x="1443396" y="151445"/>
                          <a:pt x="1446262" y="137160"/>
                          <a:pt x="1455420" y="137160"/>
                        </a:cubicBezTo>
                        <a:cubicBezTo>
                          <a:pt x="1463452" y="137160"/>
                          <a:pt x="1460833" y="152297"/>
                          <a:pt x="1463040" y="160020"/>
                        </a:cubicBezTo>
                        <a:cubicBezTo>
                          <a:pt x="1465917" y="170090"/>
                          <a:pt x="1467783" y="180430"/>
                          <a:pt x="1470660" y="190500"/>
                        </a:cubicBezTo>
                        <a:cubicBezTo>
                          <a:pt x="1482924" y="233425"/>
                          <a:pt x="1473200" y="193040"/>
                          <a:pt x="1493520" y="243840"/>
                        </a:cubicBezTo>
                        <a:cubicBezTo>
                          <a:pt x="1499486" y="258755"/>
                          <a:pt x="1503680" y="274320"/>
                          <a:pt x="1508760" y="289560"/>
                        </a:cubicBezTo>
                        <a:cubicBezTo>
                          <a:pt x="1511300" y="297180"/>
                          <a:pt x="1511925" y="305737"/>
                          <a:pt x="1516380" y="312420"/>
                        </a:cubicBezTo>
                        <a:lnTo>
                          <a:pt x="1531620" y="335280"/>
                        </a:lnTo>
                        <a:cubicBezTo>
                          <a:pt x="1537981" y="379809"/>
                          <a:pt x="1537946" y="386608"/>
                          <a:pt x="1546860" y="426720"/>
                        </a:cubicBezTo>
                        <a:cubicBezTo>
                          <a:pt x="1549132" y="436943"/>
                          <a:pt x="1551471" y="447169"/>
                          <a:pt x="1554480" y="457200"/>
                        </a:cubicBezTo>
                        <a:cubicBezTo>
                          <a:pt x="1561404" y="480280"/>
                          <a:pt x="1569720" y="502920"/>
                          <a:pt x="1577340" y="525780"/>
                        </a:cubicBezTo>
                        <a:lnTo>
                          <a:pt x="1584960" y="548640"/>
                        </a:lnTo>
                        <a:cubicBezTo>
                          <a:pt x="1558712" y="627383"/>
                          <a:pt x="1571944" y="578660"/>
                          <a:pt x="1584960" y="754380"/>
                        </a:cubicBezTo>
                        <a:cubicBezTo>
                          <a:pt x="1585553" y="762390"/>
                          <a:pt x="1590632" y="769448"/>
                          <a:pt x="1592580" y="777240"/>
                        </a:cubicBezTo>
                        <a:cubicBezTo>
                          <a:pt x="1606447" y="832710"/>
                          <a:pt x="1594233" y="799917"/>
                          <a:pt x="1607820" y="861060"/>
                        </a:cubicBezTo>
                        <a:cubicBezTo>
                          <a:pt x="1609562" y="868901"/>
                          <a:pt x="1613233" y="876197"/>
                          <a:pt x="1615440" y="883920"/>
                        </a:cubicBezTo>
                        <a:cubicBezTo>
                          <a:pt x="1618317" y="893990"/>
                          <a:pt x="1620520" y="904240"/>
                          <a:pt x="1623060" y="914400"/>
                        </a:cubicBezTo>
                        <a:cubicBezTo>
                          <a:pt x="1630680" y="911860"/>
                          <a:pt x="1640902" y="913052"/>
                          <a:pt x="1645920" y="906780"/>
                        </a:cubicBezTo>
                        <a:cubicBezTo>
                          <a:pt x="1652462" y="898602"/>
                          <a:pt x="1650663" y="886370"/>
                          <a:pt x="1653540" y="876300"/>
                        </a:cubicBezTo>
                        <a:cubicBezTo>
                          <a:pt x="1655747" y="868577"/>
                          <a:pt x="1657996" y="860823"/>
                          <a:pt x="1661160" y="853440"/>
                        </a:cubicBezTo>
                        <a:cubicBezTo>
                          <a:pt x="1665635" y="842999"/>
                          <a:pt x="1672412" y="833596"/>
                          <a:pt x="1676400" y="822960"/>
                        </a:cubicBezTo>
                        <a:cubicBezTo>
                          <a:pt x="1680077" y="813154"/>
                          <a:pt x="1679895" y="802106"/>
                          <a:pt x="1684020" y="792480"/>
                        </a:cubicBezTo>
                        <a:cubicBezTo>
                          <a:pt x="1687628" y="784062"/>
                          <a:pt x="1695164" y="777811"/>
                          <a:pt x="1699260" y="769620"/>
                        </a:cubicBezTo>
                        <a:cubicBezTo>
                          <a:pt x="1714088" y="739963"/>
                          <a:pt x="1699851" y="750460"/>
                          <a:pt x="1714500" y="716280"/>
                        </a:cubicBezTo>
                        <a:cubicBezTo>
                          <a:pt x="1728588" y="683408"/>
                          <a:pt x="1738703" y="690432"/>
                          <a:pt x="1775460" y="678180"/>
                        </a:cubicBezTo>
                        <a:lnTo>
                          <a:pt x="1798320" y="670560"/>
                        </a:lnTo>
                        <a:cubicBezTo>
                          <a:pt x="1820797" y="655575"/>
                          <a:pt x="1825705" y="654462"/>
                          <a:pt x="1844040" y="632460"/>
                        </a:cubicBezTo>
                        <a:cubicBezTo>
                          <a:pt x="1849903" y="625425"/>
                          <a:pt x="1852129" y="615321"/>
                          <a:pt x="1859280" y="609600"/>
                        </a:cubicBezTo>
                        <a:cubicBezTo>
                          <a:pt x="1865552" y="604582"/>
                          <a:pt x="1874520" y="604520"/>
                          <a:pt x="1882140" y="601980"/>
                        </a:cubicBezTo>
                        <a:cubicBezTo>
                          <a:pt x="1943100" y="561340"/>
                          <a:pt x="1869440" y="614680"/>
                          <a:pt x="1920240" y="563880"/>
                        </a:cubicBezTo>
                        <a:cubicBezTo>
                          <a:pt x="1926716" y="557404"/>
                          <a:pt x="1935648" y="553963"/>
                          <a:pt x="1943100" y="548640"/>
                        </a:cubicBezTo>
                        <a:cubicBezTo>
                          <a:pt x="1953434" y="541258"/>
                          <a:pt x="1963937" y="534045"/>
                          <a:pt x="1973580" y="525780"/>
                        </a:cubicBezTo>
                        <a:cubicBezTo>
                          <a:pt x="1996397" y="506223"/>
                          <a:pt x="1996003" y="503576"/>
                          <a:pt x="2011680" y="480060"/>
                        </a:cubicBezTo>
                        <a:cubicBezTo>
                          <a:pt x="2043222" y="527373"/>
                          <a:pt x="2020037" y="484850"/>
                          <a:pt x="2034540" y="579120"/>
                        </a:cubicBezTo>
                        <a:cubicBezTo>
                          <a:pt x="2035761" y="587059"/>
                          <a:pt x="2040047" y="594231"/>
                          <a:pt x="2042160" y="601980"/>
                        </a:cubicBezTo>
                        <a:cubicBezTo>
                          <a:pt x="2047671" y="622187"/>
                          <a:pt x="2052320" y="642620"/>
                          <a:pt x="2057400" y="662940"/>
                        </a:cubicBezTo>
                        <a:cubicBezTo>
                          <a:pt x="2059940" y="693420"/>
                          <a:pt x="2059383" y="724318"/>
                          <a:pt x="2065020" y="754380"/>
                        </a:cubicBezTo>
                        <a:cubicBezTo>
                          <a:pt x="2067113" y="765545"/>
                          <a:pt x="2075785" y="774419"/>
                          <a:pt x="2080260" y="784860"/>
                        </a:cubicBezTo>
                        <a:cubicBezTo>
                          <a:pt x="2083424" y="792243"/>
                          <a:pt x="2085673" y="799997"/>
                          <a:pt x="2087880" y="807720"/>
                        </a:cubicBezTo>
                        <a:cubicBezTo>
                          <a:pt x="2090757" y="817790"/>
                          <a:pt x="2092623" y="828130"/>
                          <a:pt x="2095500" y="838200"/>
                        </a:cubicBezTo>
                        <a:cubicBezTo>
                          <a:pt x="2097707" y="845923"/>
                          <a:pt x="2101172" y="853268"/>
                          <a:pt x="2103120" y="861060"/>
                        </a:cubicBezTo>
                        <a:lnTo>
                          <a:pt x="2118360" y="922020"/>
                        </a:lnTo>
                        <a:cubicBezTo>
                          <a:pt x="2128126" y="919579"/>
                          <a:pt x="2160768" y="912246"/>
                          <a:pt x="2171700" y="906780"/>
                        </a:cubicBezTo>
                        <a:cubicBezTo>
                          <a:pt x="2179891" y="902684"/>
                          <a:pt x="2186191" y="895259"/>
                          <a:pt x="2194560" y="891540"/>
                        </a:cubicBezTo>
                        <a:cubicBezTo>
                          <a:pt x="2209240" y="885016"/>
                          <a:pt x="2225040" y="881380"/>
                          <a:pt x="2240280" y="876300"/>
                        </a:cubicBezTo>
                        <a:lnTo>
                          <a:pt x="2263140" y="868680"/>
                        </a:lnTo>
                        <a:lnTo>
                          <a:pt x="2308860" y="800100"/>
                        </a:lnTo>
                        <a:cubicBezTo>
                          <a:pt x="2317771" y="786734"/>
                          <a:pt x="2319020" y="769620"/>
                          <a:pt x="2324100" y="754380"/>
                        </a:cubicBezTo>
                        <a:cubicBezTo>
                          <a:pt x="2326996" y="745692"/>
                          <a:pt x="2335621" y="739889"/>
                          <a:pt x="2339340" y="731520"/>
                        </a:cubicBezTo>
                        <a:cubicBezTo>
                          <a:pt x="2375612" y="649908"/>
                          <a:pt x="2335330" y="714675"/>
                          <a:pt x="2369820" y="662940"/>
                        </a:cubicBezTo>
                        <a:cubicBezTo>
                          <a:pt x="2387008" y="594188"/>
                          <a:pt x="2378436" y="621851"/>
                          <a:pt x="2392680" y="579120"/>
                        </a:cubicBezTo>
                        <a:cubicBezTo>
                          <a:pt x="2397760" y="586740"/>
                          <a:pt x="2404312" y="593562"/>
                          <a:pt x="2407920" y="601980"/>
                        </a:cubicBezTo>
                        <a:cubicBezTo>
                          <a:pt x="2408759" y="603937"/>
                          <a:pt x="2418923" y="650377"/>
                          <a:pt x="2423160" y="655320"/>
                        </a:cubicBezTo>
                        <a:cubicBezTo>
                          <a:pt x="2433744" y="667669"/>
                          <a:pt x="2446454" y="679070"/>
                          <a:pt x="2461260" y="685800"/>
                        </a:cubicBezTo>
                        <a:cubicBezTo>
                          <a:pt x="2475325" y="692193"/>
                          <a:pt x="2491740" y="690880"/>
                          <a:pt x="2506980" y="693420"/>
                        </a:cubicBezTo>
                        <a:cubicBezTo>
                          <a:pt x="2525812" y="749916"/>
                          <a:pt x="2515036" y="724772"/>
                          <a:pt x="2537460" y="769620"/>
                        </a:cubicBezTo>
                        <a:cubicBezTo>
                          <a:pt x="2548230" y="823472"/>
                          <a:pt x="2540984" y="795433"/>
                          <a:pt x="2560320" y="853440"/>
                        </a:cubicBezTo>
                        <a:cubicBezTo>
                          <a:pt x="2563216" y="862128"/>
                          <a:pt x="2570480" y="868680"/>
                          <a:pt x="2575560" y="876300"/>
                        </a:cubicBezTo>
                        <a:cubicBezTo>
                          <a:pt x="2583180" y="871220"/>
                          <a:pt x="2593340" y="868680"/>
                          <a:pt x="2598420" y="861060"/>
                        </a:cubicBezTo>
                        <a:cubicBezTo>
                          <a:pt x="2604229" y="852346"/>
                          <a:pt x="2603163" y="840650"/>
                          <a:pt x="2606040" y="830580"/>
                        </a:cubicBezTo>
                        <a:cubicBezTo>
                          <a:pt x="2613927" y="802975"/>
                          <a:pt x="2612202" y="809907"/>
                          <a:pt x="2628900" y="784860"/>
                        </a:cubicBezTo>
                        <a:cubicBezTo>
                          <a:pt x="2631389" y="769924"/>
                          <a:pt x="2639576" y="717776"/>
                          <a:pt x="2644140" y="701040"/>
                        </a:cubicBezTo>
                        <a:cubicBezTo>
                          <a:pt x="2648367" y="685542"/>
                          <a:pt x="2654300" y="670560"/>
                          <a:pt x="2659380" y="655320"/>
                        </a:cubicBezTo>
                        <a:cubicBezTo>
                          <a:pt x="2662788" y="645097"/>
                          <a:pt x="2675341" y="640739"/>
                          <a:pt x="2682240" y="632460"/>
                        </a:cubicBezTo>
                        <a:cubicBezTo>
                          <a:pt x="2688103" y="625425"/>
                          <a:pt x="2693384" y="617791"/>
                          <a:pt x="2697480" y="609600"/>
                        </a:cubicBezTo>
                        <a:cubicBezTo>
                          <a:pt x="2701072" y="602416"/>
                          <a:pt x="2701199" y="593761"/>
                          <a:pt x="2705100" y="586740"/>
                        </a:cubicBezTo>
                        <a:cubicBezTo>
                          <a:pt x="2713995" y="570729"/>
                          <a:pt x="2725420" y="556260"/>
                          <a:pt x="2735580" y="541020"/>
                        </a:cubicBezTo>
                        <a:cubicBezTo>
                          <a:pt x="2740660" y="533400"/>
                          <a:pt x="2744344" y="524636"/>
                          <a:pt x="2750820" y="518160"/>
                        </a:cubicBezTo>
                        <a:cubicBezTo>
                          <a:pt x="2758440" y="510540"/>
                          <a:pt x="2765174" y="501916"/>
                          <a:pt x="2773680" y="495300"/>
                        </a:cubicBezTo>
                        <a:cubicBezTo>
                          <a:pt x="2788138" y="484055"/>
                          <a:pt x="2806448" y="477772"/>
                          <a:pt x="2819400" y="464820"/>
                        </a:cubicBezTo>
                        <a:cubicBezTo>
                          <a:pt x="2836252" y="447968"/>
                          <a:pt x="2843902" y="437329"/>
                          <a:pt x="2865120" y="426720"/>
                        </a:cubicBezTo>
                        <a:cubicBezTo>
                          <a:pt x="2867392" y="425584"/>
                          <a:pt x="2870200" y="426720"/>
                          <a:pt x="2872740" y="426720"/>
                        </a:cubicBezTo>
                      </a:path>
                    </a:pathLst>
                  </a:custGeom>
                  <a:noFill/>
                  <a:ln w="12700" cap="flat" cmpd="sng" algn="ctr">
                    <a:solidFill>
                      <a:srgbClr val="4F81BD">
                        <a:shade val="95000"/>
                        <a:satMod val="105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a:ea typeface="+mn-ea"/>
                      <a:cs typeface="+mn-cs"/>
                    </a:endParaRPr>
                  </a:p>
                </p:txBody>
              </p:sp>
            </p:grpSp>
          </p:grpSp>
        </p:grpSp>
      </p:grpSp>
      <p:sp>
        <p:nvSpPr>
          <p:cNvPr id="250" name="Rectangle 249"/>
          <p:cNvSpPr/>
          <p:nvPr/>
        </p:nvSpPr>
        <p:spPr>
          <a:xfrm>
            <a:off x="9420355" y="3715054"/>
            <a:ext cx="1678665" cy="369332"/>
          </a:xfrm>
          <a:prstGeom prst="rect">
            <a:avLst/>
          </a:prstGeom>
        </p:spPr>
        <p:txBody>
          <a:bodyPr wrap="none">
            <a:spAutoFit/>
          </a:bodyPr>
          <a:lstStyle/>
          <a:p>
            <a:r>
              <a:rPr lang="en-US" kern="0" dirty="0">
                <a:solidFill>
                  <a:schemeClr val="tx1">
                    <a:lumMod val="65000"/>
                  </a:schemeClr>
                </a:solidFill>
              </a:rPr>
              <a:t>error prediction</a:t>
            </a:r>
            <a:endParaRPr lang="en-GB" dirty="0"/>
          </a:p>
        </p:txBody>
      </p:sp>
      <p:cxnSp>
        <p:nvCxnSpPr>
          <p:cNvPr id="180" name="Straight Connector 179"/>
          <p:cNvCxnSpPr/>
          <p:nvPr/>
        </p:nvCxnSpPr>
        <p:spPr>
          <a:xfrm>
            <a:off x="1842048" y="3657043"/>
            <a:ext cx="8538094" cy="489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1752938" y="3597881"/>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p:cNvSpPr/>
          <p:nvPr/>
        </p:nvSpPr>
        <p:spPr>
          <a:xfrm>
            <a:off x="4057206" y="3607049"/>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p:cNvSpPr/>
          <p:nvPr/>
        </p:nvSpPr>
        <p:spPr>
          <a:xfrm>
            <a:off x="10270290" y="3605754"/>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p:cNvSpPr/>
          <p:nvPr/>
        </p:nvSpPr>
        <p:spPr>
          <a:xfrm>
            <a:off x="7493295" y="3611370"/>
            <a:ext cx="117336" cy="11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6144865" y="3777892"/>
            <a:ext cx="3017173" cy="327328"/>
          </a:xfrm>
          <a:prstGeom prst="rect">
            <a:avLst/>
          </a:prstGeom>
          <a:no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1" name="Rectangle 200"/>
          <p:cNvSpPr/>
          <p:nvPr/>
        </p:nvSpPr>
        <p:spPr>
          <a:xfrm>
            <a:off x="9420355" y="3770842"/>
            <a:ext cx="1678665" cy="327328"/>
          </a:xfrm>
          <a:prstGeom prst="rect">
            <a:avLst/>
          </a:prstGeom>
          <a:noFill/>
          <a:ln>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2" name="Rectangle 201"/>
          <p:cNvSpPr/>
          <p:nvPr/>
        </p:nvSpPr>
        <p:spPr>
          <a:xfrm>
            <a:off x="719021" y="1597556"/>
            <a:ext cx="8371191" cy="1988430"/>
          </a:xfrm>
          <a:prstGeom prst="rect">
            <a:avLst/>
          </a:prstGeom>
          <a:solidFill>
            <a:srgbClr val="000000">
              <a:alpha val="4705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5" name="Rectangle 224"/>
          <p:cNvSpPr/>
          <p:nvPr/>
        </p:nvSpPr>
        <p:spPr>
          <a:xfrm>
            <a:off x="9827517" y="4246751"/>
            <a:ext cx="864339" cy="369332"/>
          </a:xfrm>
          <a:prstGeom prst="rect">
            <a:avLst/>
          </a:prstGeom>
        </p:spPr>
        <p:txBody>
          <a:bodyPr wrap="none">
            <a:spAutoFit/>
          </a:bodyPr>
          <a:lstStyle/>
          <a:p>
            <a:r>
              <a:rPr lang="en-US" kern="0" dirty="0" err="1">
                <a:solidFill>
                  <a:schemeClr val="tx1">
                    <a:lumMod val="65000"/>
                  </a:schemeClr>
                </a:solidFill>
              </a:rPr>
              <a:t>Gurprit</a:t>
            </a:r>
            <a:endParaRPr lang="en-GB" dirty="0"/>
          </a:p>
        </p:txBody>
      </p:sp>
      <p:sp>
        <p:nvSpPr>
          <p:cNvPr id="204" name="Rectangle 203"/>
          <p:cNvSpPr/>
          <p:nvPr/>
        </p:nvSpPr>
        <p:spPr>
          <a:xfrm>
            <a:off x="7169062" y="4270934"/>
            <a:ext cx="1051891" cy="369332"/>
          </a:xfrm>
          <a:prstGeom prst="rect">
            <a:avLst/>
          </a:prstGeom>
        </p:spPr>
        <p:txBody>
          <a:bodyPr wrap="none">
            <a:spAutoFit/>
          </a:bodyPr>
          <a:lstStyle/>
          <a:p>
            <a:r>
              <a:rPr lang="en-US" kern="0" dirty="0" err="1">
                <a:solidFill>
                  <a:schemeClr val="tx1">
                    <a:lumMod val="65000"/>
                  </a:schemeClr>
                </a:solidFill>
              </a:rPr>
              <a:t>Wojciech</a:t>
            </a:r>
            <a:endParaRPr lang="en-GB" dirty="0"/>
          </a:p>
        </p:txBody>
      </p:sp>
    </p:spTree>
    <p:extLst>
      <p:ext uri="{BB962C8B-B14F-4D97-AF65-F5344CB8AC3E}">
        <p14:creationId xmlns:p14="http://schemas.microsoft.com/office/powerpoint/2010/main" val="981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Oval 262"/>
          <p:cNvSpPr/>
          <p:nvPr/>
        </p:nvSpPr>
        <p:spPr>
          <a:xfrm rot="1195875">
            <a:off x="5267030" y="3016627"/>
            <a:ext cx="369071" cy="1307501"/>
          </a:xfrm>
          <a:prstGeom prst="ellipse">
            <a:avLst/>
          </a:prstGeom>
          <a:solidFill>
            <a:schemeClr val="tx1">
              <a:lumMod val="9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p:txBody>
          <a:bodyPr>
            <a:normAutofit/>
          </a:bodyPr>
          <a:lstStyle/>
          <a:p>
            <a:r>
              <a:rPr lang="en-GB" dirty="0"/>
              <a:t>Local variation is useful for adaptive sampling</a:t>
            </a: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DC014F-B254-430C-8246-BEE23660095E}"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GB" sz="1800" b="0" i="0" u="none" strike="noStrike" kern="0" cap="none" spc="0" normalizeH="0" baseline="0" noProof="0">
              <a:ln>
                <a:noFill/>
              </a:ln>
              <a:solidFill>
                <a:sysClr val="windowText" lastClr="000000"/>
              </a:solidFill>
              <a:effectLst/>
              <a:uLnTx/>
              <a:uFillTx/>
            </a:endParaRPr>
          </a:p>
        </p:txBody>
      </p:sp>
      <p:grpSp>
        <p:nvGrpSpPr>
          <p:cNvPr id="114" name="Group 113"/>
          <p:cNvGrpSpPr/>
          <p:nvPr/>
        </p:nvGrpSpPr>
        <p:grpSpPr>
          <a:xfrm>
            <a:off x="2921628" y="2341448"/>
            <a:ext cx="2780249" cy="2506078"/>
            <a:chOff x="4501928" y="1932674"/>
            <a:chExt cx="3706998" cy="3341437"/>
          </a:xfrm>
          <a:solidFill>
            <a:schemeClr val="bg1">
              <a:lumMod val="85000"/>
              <a:lumOff val="15000"/>
            </a:schemeClr>
          </a:solidFill>
        </p:grpSpPr>
        <p:sp>
          <p:nvSpPr>
            <p:cNvPr id="115" name="Oval 114"/>
            <p:cNvSpPr/>
            <p:nvPr/>
          </p:nvSpPr>
          <p:spPr>
            <a:xfrm>
              <a:off x="4680257" y="229343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6" name="Oval 115"/>
            <p:cNvSpPr/>
            <p:nvPr/>
          </p:nvSpPr>
          <p:spPr>
            <a:xfrm>
              <a:off x="5480121"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7" name="Oval 116"/>
            <p:cNvSpPr/>
            <p:nvPr/>
          </p:nvSpPr>
          <p:spPr>
            <a:xfrm>
              <a:off x="5134962" y="306490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8" name="Oval 117"/>
            <p:cNvSpPr/>
            <p:nvPr/>
          </p:nvSpPr>
          <p:spPr>
            <a:xfrm>
              <a:off x="6491072" y="24375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19" name="Oval 118"/>
            <p:cNvSpPr/>
            <p:nvPr/>
          </p:nvSpPr>
          <p:spPr>
            <a:xfrm>
              <a:off x="6022166" y="222136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0" name="Oval 119"/>
            <p:cNvSpPr/>
            <p:nvPr/>
          </p:nvSpPr>
          <p:spPr>
            <a:xfrm>
              <a:off x="5101140" y="250966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1" name="Oval 120"/>
            <p:cNvSpPr/>
            <p:nvPr/>
          </p:nvSpPr>
          <p:spPr>
            <a:xfrm>
              <a:off x="4722080" y="320905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a:off x="5781134" y="345742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3" name="Oval 122"/>
            <p:cNvSpPr/>
            <p:nvPr/>
          </p:nvSpPr>
          <p:spPr>
            <a:xfrm>
              <a:off x="5633466" y="275203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rot="19800000">
              <a:off x="5159573" y="3767301"/>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rot="19800000">
              <a:off x="5959437"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rot="19800000">
              <a:off x="5614278"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rot="19800000">
              <a:off x="6970388" y="391145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rot="19800000">
              <a:off x="6501482" y="3695225"/>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29" name="Oval 128"/>
            <p:cNvSpPr/>
            <p:nvPr/>
          </p:nvSpPr>
          <p:spPr>
            <a:xfrm rot="19800000">
              <a:off x="5580456" y="398352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0" name="Oval 129"/>
            <p:cNvSpPr/>
            <p:nvPr/>
          </p:nvSpPr>
          <p:spPr>
            <a:xfrm rot="19800000">
              <a:off x="5201396" y="468291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1" name="Oval 130"/>
            <p:cNvSpPr/>
            <p:nvPr/>
          </p:nvSpPr>
          <p:spPr>
            <a:xfrm rot="19800000">
              <a:off x="6260450" y="493128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2" name="Oval 131"/>
            <p:cNvSpPr/>
            <p:nvPr/>
          </p:nvSpPr>
          <p:spPr>
            <a:xfrm rot="19800000">
              <a:off x="6112782" y="422589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3" name="Oval 132"/>
            <p:cNvSpPr/>
            <p:nvPr/>
          </p:nvSpPr>
          <p:spPr>
            <a:xfrm rot="1800000">
              <a:off x="4501928" y="396597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4" name="Oval 133"/>
            <p:cNvSpPr/>
            <p:nvPr/>
          </p:nvSpPr>
          <p:spPr>
            <a:xfrm rot="1800000">
              <a:off x="5301792"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5" name="Oval 134"/>
            <p:cNvSpPr/>
            <p:nvPr/>
          </p:nvSpPr>
          <p:spPr>
            <a:xfrm rot="1800000">
              <a:off x="4956633" y="473744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6" name="Oval 135"/>
            <p:cNvSpPr/>
            <p:nvPr/>
          </p:nvSpPr>
          <p:spPr>
            <a:xfrm rot="1800000">
              <a:off x="6312743" y="411012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7" name="Oval 136"/>
            <p:cNvSpPr/>
            <p:nvPr/>
          </p:nvSpPr>
          <p:spPr>
            <a:xfrm rot="1800000">
              <a:off x="5843837" y="389390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8" name="Oval 137"/>
            <p:cNvSpPr/>
            <p:nvPr/>
          </p:nvSpPr>
          <p:spPr>
            <a:xfrm rot="1800000">
              <a:off x="4922811" y="41822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39" name="Oval 138"/>
            <p:cNvSpPr/>
            <p:nvPr/>
          </p:nvSpPr>
          <p:spPr>
            <a:xfrm rot="1800000">
              <a:off x="4543751" y="488159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0" name="Oval 139"/>
            <p:cNvSpPr/>
            <p:nvPr/>
          </p:nvSpPr>
          <p:spPr>
            <a:xfrm rot="1800000">
              <a:off x="5602805" y="512995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1" name="Oval 140"/>
            <p:cNvSpPr/>
            <p:nvPr/>
          </p:nvSpPr>
          <p:spPr>
            <a:xfrm rot="1800000">
              <a:off x="5455137" y="442457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2" name="Oval 141"/>
            <p:cNvSpPr/>
            <p:nvPr/>
          </p:nvSpPr>
          <p:spPr>
            <a:xfrm rot="900000">
              <a:off x="6250443" y="200475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3" name="Oval 142"/>
            <p:cNvSpPr/>
            <p:nvPr/>
          </p:nvSpPr>
          <p:spPr>
            <a:xfrm rot="900000">
              <a:off x="7050307"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4" name="Oval 143"/>
            <p:cNvSpPr/>
            <p:nvPr/>
          </p:nvSpPr>
          <p:spPr>
            <a:xfrm rot="900000">
              <a:off x="6705148" y="2776216"/>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5" name="Oval 144"/>
            <p:cNvSpPr/>
            <p:nvPr/>
          </p:nvSpPr>
          <p:spPr>
            <a:xfrm rot="900000">
              <a:off x="8061258" y="214890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6" name="Oval 145"/>
            <p:cNvSpPr/>
            <p:nvPr/>
          </p:nvSpPr>
          <p:spPr>
            <a:xfrm rot="900000">
              <a:off x="7592352" y="19326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rot="900000">
              <a:off x="6671326" y="222097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8" name="Oval 147"/>
            <p:cNvSpPr/>
            <p:nvPr/>
          </p:nvSpPr>
          <p:spPr>
            <a:xfrm rot="900000">
              <a:off x="6292266" y="2920368"/>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49" name="Oval 148"/>
            <p:cNvSpPr/>
            <p:nvPr/>
          </p:nvSpPr>
          <p:spPr>
            <a:xfrm rot="900000">
              <a:off x="7351320" y="3168733"/>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0" name="Oval 149"/>
            <p:cNvSpPr/>
            <p:nvPr/>
          </p:nvSpPr>
          <p:spPr>
            <a:xfrm rot="900000">
              <a:off x="7203652" y="246334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1" name="Oval 150"/>
            <p:cNvSpPr/>
            <p:nvPr/>
          </p:nvSpPr>
          <p:spPr>
            <a:xfrm rot="19800000">
              <a:off x="6747889" y="4541992"/>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2" name="Oval 151"/>
            <p:cNvSpPr/>
            <p:nvPr/>
          </p:nvSpPr>
          <p:spPr>
            <a:xfrm rot="19800000">
              <a:off x="7336118" y="3785389"/>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3" name="Oval 152"/>
            <p:cNvSpPr/>
            <p:nvPr/>
          </p:nvSpPr>
          <p:spPr>
            <a:xfrm rot="19800000">
              <a:off x="7470797" y="4538767"/>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4" name="Oval 153"/>
            <p:cNvSpPr/>
            <p:nvPr/>
          </p:nvSpPr>
          <p:spPr>
            <a:xfrm rot="19800000">
              <a:off x="7193645" y="4805910"/>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5" name="Oval 154"/>
            <p:cNvSpPr/>
            <p:nvPr/>
          </p:nvSpPr>
          <p:spPr>
            <a:xfrm rot="19800000">
              <a:off x="7838787" y="472907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6" name="Oval 155"/>
            <p:cNvSpPr/>
            <p:nvPr/>
          </p:nvSpPr>
          <p:spPr>
            <a:xfrm rot="19800000">
              <a:off x="7802486" y="3624404"/>
              <a:ext cx="147668" cy="144152"/>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7" name="Oval 156"/>
            <p:cNvSpPr/>
            <p:nvPr/>
          </p:nvSpPr>
          <p:spPr>
            <a:xfrm>
              <a:off x="7114828" y="4339132"/>
              <a:ext cx="151465" cy="151465"/>
            </a:xfrm>
            <a:prstGeom prst="ellipse">
              <a:avLst/>
            </a:prstGeom>
            <a:grpFill/>
            <a:ln>
              <a:solidFill>
                <a:schemeClr val="bg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8" name="Oval 157"/>
            <p:cNvSpPr/>
            <p:nvPr/>
          </p:nvSpPr>
          <p:spPr>
            <a:xfrm>
              <a:off x="6787495" y="3265078"/>
              <a:ext cx="151465" cy="151465"/>
            </a:xfrm>
            <a:prstGeom prst="ellipse">
              <a:avLst/>
            </a:prstGeom>
            <a:grp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59" name="Oval 158"/>
            <p:cNvSpPr/>
            <p:nvPr/>
          </p:nvSpPr>
          <p:spPr>
            <a:xfrm>
              <a:off x="5819939" y="1984291"/>
              <a:ext cx="151465" cy="151465"/>
            </a:xfrm>
            <a:prstGeom prst="ellipse">
              <a:avLst/>
            </a:prstGeom>
            <a:grpFill/>
            <a:ln>
              <a:solidFill>
                <a:schemeClr val="bg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grpSp>
      <p:cxnSp>
        <p:nvCxnSpPr>
          <p:cNvPr id="160" name="Straight Arrow Connector 159"/>
          <p:cNvCxnSpPr/>
          <p:nvPr/>
        </p:nvCxnSpPr>
        <p:spPr>
          <a:xfrm flipV="1">
            <a:off x="2791017" y="2387962"/>
            <a:ext cx="0" cy="25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2791018" y="4973555"/>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rot="16200000">
            <a:off x="1163273" y="3387180"/>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75000"/>
                    <a:lumOff val="25000"/>
                  </a:schemeClr>
                </a:solidFill>
                <a:effectLst/>
                <a:uLnTx/>
                <a:uFillTx/>
              </a:rPr>
              <a:t>n-dimensional path </a:t>
            </a:r>
            <a:r>
              <a:rPr kumimoji="0" lang="en-US" sz="1800" b="0" i="0" u="none" strike="noStrike" kern="0" cap="none" spc="0" normalizeH="0" baseline="0" noProof="0" dirty="0">
                <a:ln>
                  <a:noFill/>
                </a:ln>
                <a:solidFill>
                  <a:schemeClr val="bg1">
                    <a:lumMod val="75000"/>
                    <a:lumOff val="25000"/>
                  </a:schemeClr>
                </a:solidFill>
                <a:effectLst/>
                <a:uLnTx/>
                <a:uFillTx/>
              </a:rPr>
              <a:t>space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63" name="TextBox 162"/>
          <p:cNvSpPr txBox="1"/>
          <p:nvPr/>
        </p:nvSpPr>
        <p:spPr>
          <a:xfrm>
            <a:off x="3396403" y="4926691"/>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164" name="Oval 163"/>
          <p:cNvSpPr/>
          <p:nvPr/>
        </p:nvSpPr>
        <p:spPr>
          <a:xfrm>
            <a:off x="309346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5" name="Oval 164"/>
          <p:cNvSpPr/>
          <p:nvPr/>
        </p:nvSpPr>
        <p:spPr>
          <a:xfrm>
            <a:off x="3693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6" name="Oval 165"/>
          <p:cNvSpPr/>
          <p:nvPr/>
        </p:nvSpPr>
        <p:spPr>
          <a:xfrm>
            <a:off x="343449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7" name="Oval 166"/>
          <p:cNvSpPr/>
          <p:nvPr/>
        </p:nvSpPr>
        <p:spPr>
          <a:xfrm>
            <a:off x="44515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8" name="Oval 167"/>
          <p:cNvSpPr/>
          <p:nvPr/>
        </p:nvSpPr>
        <p:spPr>
          <a:xfrm>
            <a:off x="409989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69" name="Oval 168"/>
          <p:cNvSpPr/>
          <p:nvPr/>
        </p:nvSpPr>
        <p:spPr>
          <a:xfrm>
            <a:off x="340912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0" name="Oval 169"/>
          <p:cNvSpPr/>
          <p:nvPr/>
        </p:nvSpPr>
        <p:spPr>
          <a:xfrm>
            <a:off x="312483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1" name="Oval 170"/>
          <p:cNvSpPr/>
          <p:nvPr/>
        </p:nvSpPr>
        <p:spPr>
          <a:xfrm>
            <a:off x="391912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2" name="Oval 171"/>
          <p:cNvSpPr/>
          <p:nvPr/>
        </p:nvSpPr>
        <p:spPr>
          <a:xfrm>
            <a:off x="38083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3" name="Oval 172"/>
          <p:cNvSpPr/>
          <p:nvPr/>
        </p:nvSpPr>
        <p:spPr>
          <a:xfrm rot="19800000">
            <a:off x="345295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4" name="Oval 173"/>
          <p:cNvSpPr/>
          <p:nvPr/>
        </p:nvSpPr>
        <p:spPr>
          <a:xfrm rot="19800000">
            <a:off x="40528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5" name="Oval 174"/>
          <p:cNvSpPr/>
          <p:nvPr/>
        </p:nvSpPr>
        <p:spPr>
          <a:xfrm rot="19800000">
            <a:off x="37939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6" name="Oval 175"/>
          <p:cNvSpPr/>
          <p:nvPr/>
        </p:nvSpPr>
        <p:spPr>
          <a:xfrm rot="19800000">
            <a:off x="48110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7" name="Oval 176"/>
          <p:cNvSpPr/>
          <p:nvPr/>
        </p:nvSpPr>
        <p:spPr>
          <a:xfrm rot="19800000">
            <a:off x="445938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8" name="Oval 177"/>
          <p:cNvSpPr/>
          <p:nvPr/>
        </p:nvSpPr>
        <p:spPr>
          <a:xfrm rot="19800000">
            <a:off x="3768612"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79" name="Oval 178"/>
          <p:cNvSpPr/>
          <p:nvPr/>
        </p:nvSpPr>
        <p:spPr>
          <a:xfrm rot="19800000">
            <a:off x="348431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0" name="Oval 179"/>
          <p:cNvSpPr/>
          <p:nvPr/>
        </p:nvSpPr>
        <p:spPr>
          <a:xfrm rot="19800000">
            <a:off x="427860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1" name="Oval 180"/>
          <p:cNvSpPr/>
          <p:nvPr/>
        </p:nvSpPr>
        <p:spPr>
          <a:xfrm rot="19800000">
            <a:off x="416785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2" name="Oval 181"/>
          <p:cNvSpPr/>
          <p:nvPr/>
        </p:nvSpPr>
        <p:spPr>
          <a:xfrm rot="1800000">
            <a:off x="2959716"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3" name="Oval 182"/>
          <p:cNvSpPr/>
          <p:nvPr/>
        </p:nvSpPr>
        <p:spPr>
          <a:xfrm rot="1800000">
            <a:off x="35596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4" name="Oval 183"/>
          <p:cNvSpPr/>
          <p:nvPr/>
        </p:nvSpPr>
        <p:spPr>
          <a:xfrm rot="1800000">
            <a:off x="330074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5" name="Oval 184"/>
          <p:cNvSpPr/>
          <p:nvPr/>
        </p:nvSpPr>
        <p:spPr>
          <a:xfrm rot="1800000">
            <a:off x="431782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6" name="Oval 185"/>
          <p:cNvSpPr/>
          <p:nvPr/>
        </p:nvSpPr>
        <p:spPr>
          <a:xfrm rot="1800000">
            <a:off x="396614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7" name="Oval 186"/>
          <p:cNvSpPr/>
          <p:nvPr/>
        </p:nvSpPr>
        <p:spPr>
          <a:xfrm rot="1800000">
            <a:off x="327537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8" name="Oval 187"/>
          <p:cNvSpPr/>
          <p:nvPr/>
        </p:nvSpPr>
        <p:spPr>
          <a:xfrm rot="1800000">
            <a:off x="299108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89" name="Oval 188"/>
          <p:cNvSpPr/>
          <p:nvPr/>
        </p:nvSpPr>
        <p:spPr>
          <a:xfrm rot="1800000">
            <a:off x="378537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0" name="Oval 189"/>
          <p:cNvSpPr/>
          <p:nvPr/>
        </p:nvSpPr>
        <p:spPr>
          <a:xfrm rot="1800000">
            <a:off x="367462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1" name="Oval 190"/>
          <p:cNvSpPr/>
          <p:nvPr/>
        </p:nvSpPr>
        <p:spPr>
          <a:xfrm rot="900000">
            <a:off x="4271103"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2" name="Oval 191"/>
          <p:cNvSpPr/>
          <p:nvPr/>
        </p:nvSpPr>
        <p:spPr>
          <a:xfrm rot="900000">
            <a:off x="487100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3" name="Oval 192"/>
          <p:cNvSpPr/>
          <p:nvPr/>
        </p:nvSpPr>
        <p:spPr>
          <a:xfrm rot="900000">
            <a:off x="461213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4" name="Oval 193"/>
          <p:cNvSpPr/>
          <p:nvPr/>
        </p:nvSpPr>
        <p:spPr>
          <a:xfrm rot="900000">
            <a:off x="562921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5" name="Oval 194"/>
          <p:cNvSpPr/>
          <p:nvPr/>
        </p:nvSpPr>
        <p:spPr>
          <a:xfrm rot="900000">
            <a:off x="527753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6" name="Oval 195"/>
          <p:cNvSpPr/>
          <p:nvPr/>
        </p:nvSpPr>
        <p:spPr>
          <a:xfrm rot="900000">
            <a:off x="458676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7" name="Oval 196"/>
          <p:cNvSpPr/>
          <p:nvPr/>
        </p:nvSpPr>
        <p:spPr>
          <a:xfrm rot="900000">
            <a:off x="430247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8" name="Oval 197"/>
          <p:cNvSpPr/>
          <p:nvPr/>
        </p:nvSpPr>
        <p:spPr>
          <a:xfrm rot="900000">
            <a:off x="5096760"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199" name="Oval 198"/>
          <p:cNvSpPr/>
          <p:nvPr/>
        </p:nvSpPr>
        <p:spPr>
          <a:xfrm rot="900000">
            <a:off x="498600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0" name="Oval 199"/>
          <p:cNvSpPr/>
          <p:nvPr/>
        </p:nvSpPr>
        <p:spPr>
          <a:xfrm rot="19800000">
            <a:off x="4644187"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1" name="Oval 200"/>
          <p:cNvSpPr/>
          <p:nvPr/>
        </p:nvSpPr>
        <p:spPr>
          <a:xfrm rot="19800000">
            <a:off x="5085359"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2" name="Oval 201"/>
          <p:cNvSpPr/>
          <p:nvPr/>
        </p:nvSpPr>
        <p:spPr>
          <a:xfrm rot="19800000">
            <a:off x="5186368"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3" name="Oval 202"/>
          <p:cNvSpPr/>
          <p:nvPr/>
        </p:nvSpPr>
        <p:spPr>
          <a:xfrm rot="19800000">
            <a:off x="4978504"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4" name="Oval 203"/>
          <p:cNvSpPr/>
          <p:nvPr/>
        </p:nvSpPr>
        <p:spPr>
          <a:xfrm rot="19800000">
            <a:off x="5462361"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5" name="Oval 204"/>
          <p:cNvSpPr/>
          <p:nvPr/>
        </p:nvSpPr>
        <p:spPr>
          <a:xfrm rot="19800000">
            <a:off x="5435135" y="487263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6" name="Oval 205"/>
          <p:cNvSpPr/>
          <p:nvPr/>
        </p:nvSpPr>
        <p:spPr>
          <a:xfrm>
            <a:off x="4919392" y="4872636"/>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7" name="Oval 206"/>
          <p:cNvSpPr/>
          <p:nvPr/>
        </p:nvSpPr>
        <p:spPr>
          <a:xfrm>
            <a:off x="4673892" y="4872636"/>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8" name="Oval 207"/>
          <p:cNvSpPr/>
          <p:nvPr/>
        </p:nvSpPr>
        <p:spPr>
          <a:xfrm>
            <a:off x="3948225" y="4872636"/>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09" name="TextBox 208"/>
          <p:cNvSpPr txBox="1"/>
          <p:nvPr/>
        </p:nvSpPr>
        <p:spPr>
          <a:xfrm>
            <a:off x="3127760" y="2530383"/>
            <a:ext cx="230146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path-space integration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 (projection)</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0" name="Down Arrow 209"/>
          <p:cNvSpPr/>
          <p:nvPr/>
        </p:nvSpPr>
        <p:spPr>
          <a:xfrm>
            <a:off x="4145120" y="3174422"/>
            <a:ext cx="369636" cy="1619046"/>
          </a:xfrm>
          <a:prstGeom prst="down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cxnSp>
        <p:nvCxnSpPr>
          <p:cNvPr id="211" name="Straight Arrow Connector 210"/>
          <p:cNvCxnSpPr/>
          <p:nvPr/>
        </p:nvCxnSpPr>
        <p:spPr>
          <a:xfrm flipV="1">
            <a:off x="6666213" y="2380161"/>
            <a:ext cx="0" cy="260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6666214" y="4986233"/>
            <a:ext cx="3177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7271599" y="4939369"/>
            <a:ext cx="16789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pixels </a:t>
            </a:r>
            <a:r>
              <a:rPr kumimoji="0" lang="en-US" sz="1800" b="0" i="0" u="none" strike="noStrike" kern="0" cap="none" spc="0" normalizeH="0" baseline="0" noProof="0">
                <a:ln>
                  <a:noFill/>
                </a:ln>
                <a:solidFill>
                  <a:schemeClr val="bg1">
                    <a:lumMod val="75000"/>
                    <a:lumOff val="25000"/>
                  </a:schemeClr>
                </a:solidFill>
                <a:effectLst/>
                <a:uLnTx/>
                <a:uFillTx/>
              </a:rPr>
              <a:t>on sensor</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14" name="Oval 213"/>
          <p:cNvSpPr/>
          <p:nvPr/>
        </p:nvSpPr>
        <p:spPr>
          <a:xfrm>
            <a:off x="696247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5" name="Oval 214"/>
          <p:cNvSpPr/>
          <p:nvPr/>
        </p:nvSpPr>
        <p:spPr>
          <a:xfrm>
            <a:off x="756237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6" name="Oval 215"/>
          <p:cNvSpPr/>
          <p:nvPr/>
        </p:nvSpPr>
        <p:spPr>
          <a:xfrm>
            <a:off x="7303500"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7" name="Oval 216"/>
          <p:cNvSpPr/>
          <p:nvPr/>
        </p:nvSpPr>
        <p:spPr>
          <a:xfrm>
            <a:off x="833979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8" name="Oval 217"/>
          <p:cNvSpPr/>
          <p:nvPr/>
        </p:nvSpPr>
        <p:spPr>
          <a:xfrm>
            <a:off x="7971438"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19" name="Oval 218"/>
          <p:cNvSpPr/>
          <p:nvPr/>
        </p:nvSpPr>
        <p:spPr>
          <a:xfrm>
            <a:off x="727813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0" name="Oval 219"/>
          <p:cNvSpPr/>
          <p:nvPr/>
        </p:nvSpPr>
        <p:spPr>
          <a:xfrm>
            <a:off x="6993839" y="433769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1" name="Oval 220"/>
          <p:cNvSpPr/>
          <p:nvPr/>
        </p:nvSpPr>
        <p:spPr>
          <a:xfrm>
            <a:off x="7790664"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2" name="Oval 221"/>
          <p:cNvSpPr/>
          <p:nvPr/>
        </p:nvSpPr>
        <p:spPr>
          <a:xfrm>
            <a:off x="7679913"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3" name="Oval 222"/>
          <p:cNvSpPr/>
          <p:nvPr/>
        </p:nvSpPr>
        <p:spPr>
          <a:xfrm rot="19800000">
            <a:off x="7321959"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4" name="Oval 223"/>
          <p:cNvSpPr/>
          <p:nvPr/>
        </p:nvSpPr>
        <p:spPr>
          <a:xfrm rot="19800000">
            <a:off x="79243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5" name="Oval 224"/>
          <p:cNvSpPr/>
          <p:nvPr/>
        </p:nvSpPr>
        <p:spPr>
          <a:xfrm rot="19800000">
            <a:off x="8675019" y="401125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6" name="Oval 225"/>
          <p:cNvSpPr/>
          <p:nvPr/>
        </p:nvSpPr>
        <p:spPr>
          <a:xfrm rot="19800000">
            <a:off x="834760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7" name="Oval 226"/>
          <p:cNvSpPr/>
          <p:nvPr/>
        </p:nvSpPr>
        <p:spPr>
          <a:xfrm rot="19800000">
            <a:off x="7616697" y="400537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8" name="Oval 227"/>
          <p:cNvSpPr/>
          <p:nvPr/>
        </p:nvSpPr>
        <p:spPr>
          <a:xfrm rot="19800000">
            <a:off x="7353326"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29" name="Oval 228"/>
          <p:cNvSpPr/>
          <p:nvPr/>
        </p:nvSpPr>
        <p:spPr>
          <a:xfrm rot="19800000">
            <a:off x="8150151"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0" name="Oval 229"/>
          <p:cNvSpPr/>
          <p:nvPr/>
        </p:nvSpPr>
        <p:spPr>
          <a:xfrm rot="19800000">
            <a:off x="8039400"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1" name="Oval 230"/>
          <p:cNvSpPr/>
          <p:nvPr/>
        </p:nvSpPr>
        <p:spPr>
          <a:xfrm rot="1800000">
            <a:off x="6828725"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2" name="Oval 231"/>
          <p:cNvSpPr/>
          <p:nvPr/>
        </p:nvSpPr>
        <p:spPr>
          <a:xfrm rot="1800000">
            <a:off x="7428623"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3" name="Oval 232"/>
          <p:cNvSpPr/>
          <p:nvPr/>
        </p:nvSpPr>
        <p:spPr>
          <a:xfrm rot="1800000">
            <a:off x="7169754"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4" name="Oval 233"/>
          <p:cNvSpPr/>
          <p:nvPr/>
        </p:nvSpPr>
        <p:spPr>
          <a:xfrm rot="1800000">
            <a:off x="820604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5" name="Oval 234"/>
          <p:cNvSpPr/>
          <p:nvPr/>
        </p:nvSpPr>
        <p:spPr>
          <a:xfrm rot="1800000">
            <a:off x="7837692"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6" name="Oval 235"/>
          <p:cNvSpPr/>
          <p:nvPr/>
        </p:nvSpPr>
        <p:spPr>
          <a:xfrm rot="1800000">
            <a:off x="7144387"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7" name="Oval 236"/>
          <p:cNvSpPr/>
          <p:nvPr/>
        </p:nvSpPr>
        <p:spPr>
          <a:xfrm rot="1800000">
            <a:off x="686009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8" name="Oval 237"/>
          <p:cNvSpPr/>
          <p:nvPr/>
        </p:nvSpPr>
        <p:spPr>
          <a:xfrm rot="1800000">
            <a:off x="7696989" y="3981876"/>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39" name="Oval 238"/>
          <p:cNvSpPr/>
          <p:nvPr/>
        </p:nvSpPr>
        <p:spPr>
          <a:xfrm rot="1800000">
            <a:off x="7543632" y="437579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0" name="Oval 239"/>
          <p:cNvSpPr/>
          <p:nvPr/>
        </p:nvSpPr>
        <p:spPr>
          <a:xfrm rot="900000">
            <a:off x="8142646" y="398236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1" name="Oval 240"/>
          <p:cNvSpPr/>
          <p:nvPr/>
        </p:nvSpPr>
        <p:spPr>
          <a:xfrm rot="900000">
            <a:off x="8758104"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2" name="Oval 241"/>
          <p:cNvSpPr/>
          <p:nvPr/>
        </p:nvSpPr>
        <p:spPr>
          <a:xfrm rot="900000">
            <a:off x="8500352"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3" name="Oval 242"/>
          <p:cNvSpPr/>
          <p:nvPr/>
        </p:nvSpPr>
        <p:spPr>
          <a:xfrm rot="900000">
            <a:off x="9446594" y="3975364"/>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4" name="Oval 243"/>
          <p:cNvSpPr/>
          <p:nvPr/>
        </p:nvSpPr>
        <p:spPr>
          <a:xfrm rot="900000">
            <a:off x="9140951" y="4038527"/>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5" name="Oval 244"/>
          <p:cNvSpPr/>
          <p:nvPr/>
        </p:nvSpPr>
        <p:spPr>
          <a:xfrm rot="900000">
            <a:off x="8474985"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6" name="Oval 245"/>
          <p:cNvSpPr/>
          <p:nvPr/>
        </p:nvSpPr>
        <p:spPr>
          <a:xfrm rot="900000">
            <a:off x="8190690"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7" name="Oval 246"/>
          <p:cNvSpPr/>
          <p:nvPr/>
        </p:nvSpPr>
        <p:spPr>
          <a:xfrm rot="900000">
            <a:off x="8983863"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8" name="Oval 247"/>
          <p:cNvSpPr/>
          <p:nvPr/>
        </p:nvSpPr>
        <p:spPr>
          <a:xfrm rot="900000">
            <a:off x="887311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49" name="Oval 248"/>
          <p:cNvSpPr/>
          <p:nvPr/>
        </p:nvSpPr>
        <p:spPr>
          <a:xfrm rot="19800000">
            <a:off x="8532408" y="3904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0" name="Oval 249"/>
          <p:cNvSpPr/>
          <p:nvPr/>
        </p:nvSpPr>
        <p:spPr>
          <a:xfrm rot="19800000">
            <a:off x="8972462"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1" name="Oval 250"/>
          <p:cNvSpPr/>
          <p:nvPr/>
        </p:nvSpPr>
        <p:spPr>
          <a:xfrm rot="19800000">
            <a:off x="9073471"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2" name="Oval 251"/>
          <p:cNvSpPr/>
          <p:nvPr/>
        </p:nvSpPr>
        <p:spPr>
          <a:xfrm rot="19800000">
            <a:off x="8865607" y="4277853"/>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3" name="Oval 252"/>
          <p:cNvSpPr/>
          <p:nvPr/>
        </p:nvSpPr>
        <p:spPr>
          <a:xfrm rot="19800000">
            <a:off x="9315957" y="4223795"/>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4" name="Oval 253"/>
          <p:cNvSpPr/>
          <p:nvPr/>
        </p:nvSpPr>
        <p:spPr>
          <a:xfrm rot="19800000">
            <a:off x="9261576" y="4005378"/>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5" name="Oval 254"/>
          <p:cNvSpPr/>
          <p:nvPr/>
        </p:nvSpPr>
        <p:spPr>
          <a:xfrm>
            <a:off x="8806495" y="4277854"/>
            <a:ext cx="113599" cy="113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6" name="Oval 255"/>
          <p:cNvSpPr/>
          <p:nvPr/>
        </p:nvSpPr>
        <p:spPr>
          <a:xfrm>
            <a:off x="8562112" y="3904854"/>
            <a:ext cx="113599" cy="11359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7" name="Oval 256"/>
          <p:cNvSpPr/>
          <p:nvPr/>
        </p:nvSpPr>
        <p:spPr>
          <a:xfrm>
            <a:off x="7819768" y="3982370"/>
            <a:ext cx="113599" cy="1135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58" name="TextBox 257"/>
          <p:cNvSpPr txBox="1"/>
          <p:nvPr/>
        </p:nvSpPr>
        <p:spPr>
          <a:xfrm>
            <a:off x="7414888" y="3509664"/>
            <a:ext cx="2011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integrated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59" name="Oval 258"/>
          <p:cNvSpPr/>
          <p:nvPr/>
        </p:nvSpPr>
        <p:spPr>
          <a:xfrm rot="19800000">
            <a:off x="7630250" y="3974249"/>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0" name="TextBox 259"/>
          <p:cNvSpPr txBox="1"/>
          <p:nvPr/>
        </p:nvSpPr>
        <p:spPr>
          <a:xfrm rot="16200000">
            <a:off x="5118058" y="3212883"/>
            <a:ext cx="270969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lumOff val="25000"/>
                  </a:schemeClr>
                </a:solidFill>
                <a:effectLst/>
                <a:uLnTx/>
                <a:uFillTx/>
              </a:rPr>
              <a:t>pixel value (radiance)</a:t>
            </a:r>
            <a:endParaRPr kumimoji="0" lang="en-GB" sz="1800" b="0" i="0" u="none" strike="noStrike" kern="0" cap="none" spc="0" normalizeH="0" baseline="0" noProof="0" dirty="0">
              <a:ln>
                <a:noFill/>
              </a:ln>
              <a:solidFill>
                <a:schemeClr val="bg1">
                  <a:lumMod val="75000"/>
                  <a:lumOff val="25000"/>
                </a:schemeClr>
              </a:solidFill>
              <a:effectLst/>
              <a:uLnTx/>
              <a:uFillTx/>
            </a:endParaRPr>
          </a:p>
        </p:txBody>
      </p:sp>
      <p:sp>
        <p:nvSpPr>
          <p:cNvPr id="261" name="Freeform 260"/>
          <p:cNvSpPr/>
          <p:nvPr/>
        </p:nvSpPr>
        <p:spPr>
          <a:xfrm>
            <a:off x="6893105" y="3924489"/>
            <a:ext cx="2696344" cy="545575"/>
          </a:xfrm>
          <a:custGeom>
            <a:avLst/>
            <a:gdLst>
              <a:gd name="connsiteX0" fmla="*/ 0 w 3595125"/>
              <a:gd name="connsiteY0" fmla="*/ 681541 h 727433"/>
              <a:gd name="connsiteX1" fmla="*/ 113590 w 3595125"/>
              <a:gd name="connsiteY1" fmla="*/ 664502 h 727433"/>
              <a:gd name="connsiteX2" fmla="*/ 153347 w 3595125"/>
              <a:gd name="connsiteY2" fmla="*/ 641784 h 727433"/>
              <a:gd name="connsiteX3" fmla="*/ 170385 w 3595125"/>
              <a:gd name="connsiteY3" fmla="*/ 636105 h 727433"/>
              <a:gd name="connsiteX4" fmla="*/ 204462 w 3595125"/>
              <a:gd name="connsiteY4" fmla="*/ 613387 h 727433"/>
              <a:gd name="connsiteX5" fmla="*/ 227180 w 3595125"/>
              <a:gd name="connsiteY5" fmla="*/ 602028 h 727433"/>
              <a:gd name="connsiteX6" fmla="*/ 244219 w 3595125"/>
              <a:gd name="connsiteY6" fmla="*/ 584989 h 727433"/>
              <a:gd name="connsiteX7" fmla="*/ 295334 w 3595125"/>
              <a:gd name="connsiteY7" fmla="*/ 573630 h 727433"/>
              <a:gd name="connsiteX8" fmla="*/ 346450 w 3595125"/>
              <a:gd name="connsiteY8" fmla="*/ 579310 h 727433"/>
              <a:gd name="connsiteX9" fmla="*/ 369168 w 3595125"/>
              <a:gd name="connsiteY9" fmla="*/ 584989 h 727433"/>
              <a:gd name="connsiteX10" fmla="*/ 380527 w 3595125"/>
              <a:gd name="connsiteY10" fmla="*/ 602028 h 727433"/>
              <a:gd name="connsiteX11" fmla="*/ 403245 w 3595125"/>
              <a:gd name="connsiteY11" fmla="*/ 613387 h 727433"/>
              <a:gd name="connsiteX12" fmla="*/ 437322 w 3595125"/>
              <a:gd name="connsiteY12" fmla="*/ 630425 h 727433"/>
              <a:gd name="connsiteX13" fmla="*/ 505476 w 3595125"/>
              <a:gd name="connsiteY13" fmla="*/ 675861 h 727433"/>
              <a:gd name="connsiteX14" fmla="*/ 522514 w 3595125"/>
              <a:gd name="connsiteY14" fmla="*/ 687220 h 727433"/>
              <a:gd name="connsiteX15" fmla="*/ 579309 w 3595125"/>
              <a:gd name="connsiteY15" fmla="*/ 704259 h 727433"/>
              <a:gd name="connsiteX16" fmla="*/ 602027 w 3595125"/>
              <a:gd name="connsiteY16" fmla="*/ 715618 h 727433"/>
              <a:gd name="connsiteX17" fmla="*/ 647463 w 3595125"/>
              <a:gd name="connsiteY17" fmla="*/ 726977 h 727433"/>
              <a:gd name="connsiteX18" fmla="*/ 744015 w 3595125"/>
              <a:gd name="connsiteY18" fmla="*/ 721297 h 727433"/>
              <a:gd name="connsiteX19" fmla="*/ 948477 w 3595125"/>
              <a:gd name="connsiteY19" fmla="*/ 721297 h 727433"/>
              <a:gd name="connsiteX20" fmla="*/ 954157 w 3595125"/>
              <a:gd name="connsiteY20" fmla="*/ 704259 h 727433"/>
              <a:gd name="connsiteX21" fmla="*/ 965516 w 3595125"/>
              <a:gd name="connsiteY21" fmla="*/ 687220 h 727433"/>
              <a:gd name="connsiteX22" fmla="*/ 959836 w 3595125"/>
              <a:gd name="connsiteY22" fmla="*/ 511156 h 727433"/>
              <a:gd name="connsiteX23" fmla="*/ 971195 w 3595125"/>
              <a:gd name="connsiteY23" fmla="*/ 306694 h 727433"/>
              <a:gd name="connsiteX24" fmla="*/ 982554 w 3595125"/>
              <a:gd name="connsiteY24" fmla="*/ 238540 h 727433"/>
              <a:gd name="connsiteX25" fmla="*/ 1010952 w 3595125"/>
              <a:gd name="connsiteY25" fmla="*/ 193104 h 727433"/>
              <a:gd name="connsiteX26" fmla="*/ 1022311 w 3595125"/>
              <a:gd name="connsiteY26" fmla="*/ 181744 h 727433"/>
              <a:gd name="connsiteX27" fmla="*/ 1056388 w 3595125"/>
              <a:gd name="connsiteY27" fmla="*/ 159026 h 727433"/>
              <a:gd name="connsiteX28" fmla="*/ 1294927 w 3595125"/>
              <a:gd name="connsiteY28" fmla="*/ 164706 h 727433"/>
              <a:gd name="connsiteX29" fmla="*/ 1329004 w 3595125"/>
              <a:gd name="connsiteY29" fmla="*/ 170385 h 727433"/>
              <a:gd name="connsiteX30" fmla="*/ 1431235 w 3595125"/>
              <a:gd name="connsiteY30" fmla="*/ 176065 h 727433"/>
              <a:gd name="connsiteX31" fmla="*/ 1675453 w 3595125"/>
              <a:gd name="connsiteY31" fmla="*/ 170385 h 727433"/>
              <a:gd name="connsiteX32" fmla="*/ 1692492 w 3595125"/>
              <a:gd name="connsiteY32" fmla="*/ 164706 h 727433"/>
              <a:gd name="connsiteX33" fmla="*/ 1703851 w 3595125"/>
              <a:gd name="connsiteY33" fmla="*/ 147667 h 727433"/>
              <a:gd name="connsiteX34" fmla="*/ 1720889 w 3595125"/>
              <a:gd name="connsiteY34" fmla="*/ 136308 h 727433"/>
              <a:gd name="connsiteX35" fmla="*/ 1743607 w 3595125"/>
              <a:gd name="connsiteY35" fmla="*/ 119270 h 727433"/>
              <a:gd name="connsiteX36" fmla="*/ 1754966 w 3595125"/>
              <a:gd name="connsiteY36" fmla="*/ 102231 h 727433"/>
              <a:gd name="connsiteX37" fmla="*/ 1789043 w 3595125"/>
              <a:gd name="connsiteY37" fmla="*/ 85193 h 727433"/>
              <a:gd name="connsiteX38" fmla="*/ 1806082 w 3595125"/>
              <a:gd name="connsiteY38" fmla="*/ 62475 h 727433"/>
              <a:gd name="connsiteX39" fmla="*/ 1840159 w 3595125"/>
              <a:gd name="connsiteY39" fmla="*/ 45436 h 727433"/>
              <a:gd name="connsiteX40" fmla="*/ 1857198 w 3595125"/>
              <a:gd name="connsiteY40" fmla="*/ 28398 h 727433"/>
              <a:gd name="connsiteX41" fmla="*/ 1919672 w 3595125"/>
              <a:gd name="connsiteY41" fmla="*/ 28398 h 727433"/>
              <a:gd name="connsiteX42" fmla="*/ 1982147 w 3595125"/>
              <a:gd name="connsiteY42" fmla="*/ 56795 h 727433"/>
              <a:gd name="connsiteX43" fmla="*/ 2084378 w 3595125"/>
              <a:gd name="connsiteY43" fmla="*/ 28398 h 727433"/>
              <a:gd name="connsiteX44" fmla="*/ 2112775 w 3595125"/>
              <a:gd name="connsiteY44" fmla="*/ 22718 h 727433"/>
              <a:gd name="connsiteX45" fmla="*/ 2158211 w 3595125"/>
              <a:gd name="connsiteY45" fmla="*/ 0 h 727433"/>
              <a:gd name="connsiteX46" fmla="*/ 2322917 w 3595125"/>
              <a:gd name="connsiteY46" fmla="*/ 22718 h 727433"/>
              <a:gd name="connsiteX47" fmla="*/ 2339955 w 3595125"/>
              <a:gd name="connsiteY47" fmla="*/ 39757 h 727433"/>
              <a:gd name="connsiteX48" fmla="*/ 2374032 w 3595125"/>
              <a:gd name="connsiteY48" fmla="*/ 90872 h 727433"/>
              <a:gd name="connsiteX49" fmla="*/ 2391071 w 3595125"/>
              <a:gd name="connsiteY49" fmla="*/ 102231 h 727433"/>
              <a:gd name="connsiteX50" fmla="*/ 2402430 w 3595125"/>
              <a:gd name="connsiteY50" fmla="*/ 119270 h 727433"/>
              <a:gd name="connsiteX51" fmla="*/ 2413789 w 3595125"/>
              <a:gd name="connsiteY51" fmla="*/ 141988 h 727433"/>
              <a:gd name="connsiteX52" fmla="*/ 2430827 w 3595125"/>
              <a:gd name="connsiteY52" fmla="*/ 159026 h 727433"/>
              <a:gd name="connsiteX53" fmla="*/ 2453545 w 3595125"/>
              <a:gd name="connsiteY53" fmla="*/ 193104 h 727433"/>
              <a:gd name="connsiteX54" fmla="*/ 2464904 w 3595125"/>
              <a:gd name="connsiteY54" fmla="*/ 210142 h 727433"/>
              <a:gd name="connsiteX55" fmla="*/ 2476263 w 3595125"/>
              <a:gd name="connsiteY55" fmla="*/ 238540 h 727433"/>
              <a:gd name="connsiteX56" fmla="*/ 2481943 w 3595125"/>
              <a:gd name="connsiteY56" fmla="*/ 255578 h 727433"/>
              <a:gd name="connsiteX57" fmla="*/ 2493302 w 3595125"/>
              <a:gd name="connsiteY57" fmla="*/ 272617 h 727433"/>
              <a:gd name="connsiteX58" fmla="*/ 2504661 w 3595125"/>
              <a:gd name="connsiteY58" fmla="*/ 306694 h 727433"/>
              <a:gd name="connsiteX59" fmla="*/ 2510340 w 3595125"/>
              <a:gd name="connsiteY59" fmla="*/ 335091 h 727433"/>
              <a:gd name="connsiteX60" fmla="*/ 2527379 w 3595125"/>
              <a:gd name="connsiteY60" fmla="*/ 352130 h 727433"/>
              <a:gd name="connsiteX61" fmla="*/ 2533058 w 3595125"/>
              <a:gd name="connsiteY61" fmla="*/ 380527 h 727433"/>
              <a:gd name="connsiteX62" fmla="*/ 2538738 w 3595125"/>
              <a:gd name="connsiteY62" fmla="*/ 397566 h 727433"/>
              <a:gd name="connsiteX63" fmla="*/ 2544417 w 3595125"/>
              <a:gd name="connsiteY63" fmla="*/ 425963 h 727433"/>
              <a:gd name="connsiteX64" fmla="*/ 2550097 w 3595125"/>
              <a:gd name="connsiteY64" fmla="*/ 448681 h 727433"/>
              <a:gd name="connsiteX65" fmla="*/ 2561456 w 3595125"/>
              <a:gd name="connsiteY65" fmla="*/ 505476 h 727433"/>
              <a:gd name="connsiteX66" fmla="*/ 2572815 w 3595125"/>
              <a:gd name="connsiteY66" fmla="*/ 522515 h 727433"/>
              <a:gd name="connsiteX67" fmla="*/ 2578494 w 3595125"/>
              <a:gd name="connsiteY67" fmla="*/ 545233 h 727433"/>
              <a:gd name="connsiteX68" fmla="*/ 2595533 w 3595125"/>
              <a:gd name="connsiteY68" fmla="*/ 550912 h 727433"/>
              <a:gd name="connsiteX69" fmla="*/ 2640969 w 3595125"/>
              <a:gd name="connsiteY69" fmla="*/ 562271 h 727433"/>
              <a:gd name="connsiteX70" fmla="*/ 2709123 w 3595125"/>
              <a:gd name="connsiteY70" fmla="*/ 556592 h 727433"/>
              <a:gd name="connsiteX71" fmla="*/ 2777277 w 3595125"/>
              <a:gd name="connsiteY71" fmla="*/ 499797 h 727433"/>
              <a:gd name="connsiteX72" fmla="*/ 2811354 w 3595125"/>
              <a:gd name="connsiteY72" fmla="*/ 488438 h 727433"/>
              <a:gd name="connsiteX73" fmla="*/ 2845431 w 3595125"/>
              <a:gd name="connsiteY73" fmla="*/ 482758 h 727433"/>
              <a:gd name="connsiteX74" fmla="*/ 2873829 w 3595125"/>
              <a:gd name="connsiteY74" fmla="*/ 477079 h 727433"/>
              <a:gd name="connsiteX75" fmla="*/ 3038534 w 3595125"/>
              <a:gd name="connsiteY75" fmla="*/ 482758 h 727433"/>
              <a:gd name="connsiteX76" fmla="*/ 3095329 w 3595125"/>
              <a:gd name="connsiteY76" fmla="*/ 477079 h 727433"/>
              <a:gd name="connsiteX77" fmla="*/ 3089650 w 3595125"/>
              <a:gd name="connsiteY77" fmla="*/ 374848 h 727433"/>
              <a:gd name="connsiteX78" fmla="*/ 3237317 w 3595125"/>
              <a:gd name="connsiteY78" fmla="*/ 232860 h 727433"/>
              <a:gd name="connsiteX79" fmla="*/ 3282753 w 3595125"/>
              <a:gd name="connsiteY79" fmla="*/ 238540 h 727433"/>
              <a:gd name="connsiteX80" fmla="*/ 3294112 w 3595125"/>
              <a:gd name="connsiteY80" fmla="*/ 318053 h 727433"/>
              <a:gd name="connsiteX81" fmla="*/ 3311150 w 3595125"/>
              <a:gd name="connsiteY81" fmla="*/ 397566 h 727433"/>
              <a:gd name="connsiteX82" fmla="*/ 3322509 w 3595125"/>
              <a:gd name="connsiteY82" fmla="*/ 488438 h 727433"/>
              <a:gd name="connsiteX83" fmla="*/ 3396343 w 3595125"/>
              <a:gd name="connsiteY83" fmla="*/ 482758 h 727433"/>
              <a:gd name="connsiteX84" fmla="*/ 3441779 w 3595125"/>
              <a:gd name="connsiteY84" fmla="*/ 477079 h 727433"/>
              <a:gd name="connsiteX85" fmla="*/ 3526971 w 3595125"/>
              <a:gd name="connsiteY85" fmla="*/ 471399 h 727433"/>
              <a:gd name="connsiteX86" fmla="*/ 3521292 w 3595125"/>
              <a:gd name="connsiteY86" fmla="*/ 374848 h 727433"/>
              <a:gd name="connsiteX87" fmla="*/ 3509933 w 3595125"/>
              <a:gd name="connsiteY87" fmla="*/ 283976 h 727433"/>
              <a:gd name="connsiteX88" fmla="*/ 3595125 w 3595125"/>
              <a:gd name="connsiteY88" fmla="*/ 141988 h 72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5125" h="727433">
                <a:moveTo>
                  <a:pt x="0" y="681541"/>
                </a:moveTo>
                <a:cubicBezTo>
                  <a:pt x="37863" y="675861"/>
                  <a:pt x="76108" y="672311"/>
                  <a:pt x="113590" y="664502"/>
                </a:cubicBezTo>
                <a:cubicBezTo>
                  <a:pt x="130659" y="660946"/>
                  <a:pt x="138741" y="649087"/>
                  <a:pt x="153347" y="641784"/>
                </a:cubicBezTo>
                <a:cubicBezTo>
                  <a:pt x="158702" y="639107"/>
                  <a:pt x="164706" y="637998"/>
                  <a:pt x="170385" y="636105"/>
                </a:cubicBezTo>
                <a:cubicBezTo>
                  <a:pt x="181744" y="628532"/>
                  <a:pt x="192251" y="619492"/>
                  <a:pt x="204462" y="613387"/>
                </a:cubicBezTo>
                <a:cubicBezTo>
                  <a:pt x="212035" y="609601"/>
                  <a:pt x="220291" y="606949"/>
                  <a:pt x="227180" y="602028"/>
                </a:cubicBezTo>
                <a:cubicBezTo>
                  <a:pt x="233716" y="597359"/>
                  <a:pt x="237536" y="589444"/>
                  <a:pt x="244219" y="584989"/>
                </a:cubicBezTo>
                <a:cubicBezTo>
                  <a:pt x="253538" y="578776"/>
                  <a:pt x="291215" y="574317"/>
                  <a:pt x="295334" y="573630"/>
                </a:cubicBezTo>
                <a:cubicBezTo>
                  <a:pt x="312373" y="575523"/>
                  <a:pt x="329506" y="576703"/>
                  <a:pt x="346450" y="579310"/>
                </a:cubicBezTo>
                <a:cubicBezTo>
                  <a:pt x="354165" y="580497"/>
                  <a:pt x="362673" y="580659"/>
                  <a:pt x="369168" y="584989"/>
                </a:cubicBezTo>
                <a:cubicBezTo>
                  <a:pt x="374848" y="588775"/>
                  <a:pt x="375283" y="597658"/>
                  <a:pt x="380527" y="602028"/>
                </a:cubicBezTo>
                <a:cubicBezTo>
                  <a:pt x="387031" y="607448"/>
                  <a:pt x="395894" y="609186"/>
                  <a:pt x="403245" y="613387"/>
                </a:cubicBezTo>
                <a:cubicBezTo>
                  <a:pt x="434071" y="631002"/>
                  <a:pt x="406083" y="620013"/>
                  <a:pt x="437322" y="630425"/>
                </a:cubicBezTo>
                <a:lnTo>
                  <a:pt x="505476" y="675861"/>
                </a:lnTo>
                <a:cubicBezTo>
                  <a:pt x="511155" y="679647"/>
                  <a:pt x="515892" y="685564"/>
                  <a:pt x="522514" y="687220"/>
                </a:cubicBezTo>
                <a:cubicBezTo>
                  <a:pt x="538817" y="691296"/>
                  <a:pt x="565484" y="697347"/>
                  <a:pt x="579309" y="704259"/>
                </a:cubicBezTo>
                <a:cubicBezTo>
                  <a:pt x="586882" y="708045"/>
                  <a:pt x="593995" y="712941"/>
                  <a:pt x="602027" y="715618"/>
                </a:cubicBezTo>
                <a:cubicBezTo>
                  <a:pt x="616837" y="720555"/>
                  <a:pt x="632318" y="723191"/>
                  <a:pt x="647463" y="726977"/>
                </a:cubicBezTo>
                <a:cubicBezTo>
                  <a:pt x="679647" y="725084"/>
                  <a:pt x="711775" y="721297"/>
                  <a:pt x="744015" y="721297"/>
                </a:cubicBezTo>
                <a:cubicBezTo>
                  <a:pt x="1003038" y="721297"/>
                  <a:pt x="727606" y="735103"/>
                  <a:pt x="948477" y="721297"/>
                </a:cubicBezTo>
                <a:cubicBezTo>
                  <a:pt x="950370" y="715618"/>
                  <a:pt x="951480" y="709614"/>
                  <a:pt x="954157" y="704259"/>
                </a:cubicBezTo>
                <a:cubicBezTo>
                  <a:pt x="957210" y="698154"/>
                  <a:pt x="965315" y="694043"/>
                  <a:pt x="965516" y="687220"/>
                </a:cubicBezTo>
                <a:cubicBezTo>
                  <a:pt x="967242" y="628527"/>
                  <a:pt x="961729" y="569844"/>
                  <a:pt x="959836" y="511156"/>
                </a:cubicBezTo>
                <a:cubicBezTo>
                  <a:pt x="963397" y="411453"/>
                  <a:pt x="959704" y="383303"/>
                  <a:pt x="971195" y="306694"/>
                </a:cubicBezTo>
                <a:cubicBezTo>
                  <a:pt x="974611" y="283917"/>
                  <a:pt x="975271" y="260389"/>
                  <a:pt x="982554" y="238540"/>
                </a:cubicBezTo>
                <a:cubicBezTo>
                  <a:pt x="998943" y="189373"/>
                  <a:pt x="982313" y="216015"/>
                  <a:pt x="1010952" y="193104"/>
                </a:cubicBezTo>
                <a:cubicBezTo>
                  <a:pt x="1015133" y="189759"/>
                  <a:pt x="1018027" y="184957"/>
                  <a:pt x="1022311" y="181744"/>
                </a:cubicBezTo>
                <a:cubicBezTo>
                  <a:pt x="1033232" y="173553"/>
                  <a:pt x="1056388" y="159026"/>
                  <a:pt x="1056388" y="159026"/>
                </a:cubicBezTo>
                <a:lnTo>
                  <a:pt x="1294927" y="164706"/>
                </a:lnTo>
                <a:cubicBezTo>
                  <a:pt x="1306433" y="165185"/>
                  <a:pt x="1317528" y="169429"/>
                  <a:pt x="1329004" y="170385"/>
                </a:cubicBezTo>
                <a:cubicBezTo>
                  <a:pt x="1363016" y="173219"/>
                  <a:pt x="1397158" y="174172"/>
                  <a:pt x="1431235" y="176065"/>
                </a:cubicBezTo>
                <a:cubicBezTo>
                  <a:pt x="1512641" y="174172"/>
                  <a:pt x="1594102" y="173922"/>
                  <a:pt x="1675453" y="170385"/>
                </a:cubicBezTo>
                <a:cubicBezTo>
                  <a:pt x="1681434" y="170125"/>
                  <a:pt x="1687817" y="168446"/>
                  <a:pt x="1692492" y="164706"/>
                </a:cubicBezTo>
                <a:cubicBezTo>
                  <a:pt x="1697822" y="160442"/>
                  <a:pt x="1699024" y="152494"/>
                  <a:pt x="1703851" y="147667"/>
                </a:cubicBezTo>
                <a:cubicBezTo>
                  <a:pt x="1708677" y="142840"/>
                  <a:pt x="1715335" y="140275"/>
                  <a:pt x="1720889" y="136308"/>
                </a:cubicBezTo>
                <a:cubicBezTo>
                  <a:pt x="1728592" y="130806"/>
                  <a:pt x="1736034" y="124949"/>
                  <a:pt x="1743607" y="119270"/>
                </a:cubicBezTo>
                <a:cubicBezTo>
                  <a:pt x="1747393" y="113590"/>
                  <a:pt x="1750139" y="107058"/>
                  <a:pt x="1754966" y="102231"/>
                </a:cubicBezTo>
                <a:cubicBezTo>
                  <a:pt x="1765976" y="91221"/>
                  <a:pt x="1775185" y="89812"/>
                  <a:pt x="1789043" y="85193"/>
                </a:cubicBezTo>
                <a:cubicBezTo>
                  <a:pt x="1794723" y="77620"/>
                  <a:pt x="1799389" y="69168"/>
                  <a:pt x="1806082" y="62475"/>
                </a:cubicBezTo>
                <a:cubicBezTo>
                  <a:pt x="1817092" y="51465"/>
                  <a:pt x="1826301" y="50056"/>
                  <a:pt x="1840159" y="45436"/>
                </a:cubicBezTo>
                <a:cubicBezTo>
                  <a:pt x="1845839" y="39757"/>
                  <a:pt x="1850224" y="32383"/>
                  <a:pt x="1857198" y="28398"/>
                </a:cubicBezTo>
                <a:cubicBezTo>
                  <a:pt x="1876837" y="17176"/>
                  <a:pt x="1899740" y="25550"/>
                  <a:pt x="1919672" y="28398"/>
                </a:cubicBezTo>
                <a:cubicBezTo>
                  <a:pt x="1940497" y="37864"/>
                  <a:pt x="1959435" y="54070"/>
                  <a:pt x="1982147" y="56795"/>
                </a:cubicBezTo>
                <a:cubicBezTo>
                  <a:pt x="2097213" y="70603"/>
                  <a:pt x="2030984" y="52129"/>
                  <a:pt x="2084378" y="28398"/>
                </a:cubicBezTo>
                <a:cubicBezTo>
                  <a:pt x="2093199" y="24477"/>
                  <a:pt x="2103529" y="25492"/>
                  <a:pt x="2112775" y="22718"/>
                </a:cubicBezTo>
                <a:cubicBezTo>
                  <a:pt x="2138039" y="15139"/>
                  <a:pt x="2139031" y="12787"/>
                  <a:pt x="2158211" y="0"/>
                </a:cubicBezTo>
                <a:cubicBezTo>
                  <a:pt x="2221654" y="3172"/>
                  <a:pt x="2268091" y="-4695"/>
                  <a:pt x="2322917" y="22718"/>
                </a:cubicBezTo>
                <a:cubicBezTo>
                  <a:pt x="2330101" y="26310"/>
                  <a:pt x="2335136" y="33331"/>
                  <a:pt x="2339955" y="39757"/>
                </a:cubicBezTo>
                <a:cubicBezTo>
                  <a:pt x="2352241" y="56139"/>
                  <a:pt x="2356993" y="79513"/>
                  <a:pt x="2374032" y="90872"/>
                </a:cubicBezTo>
                <a:lnTo>
                  <a:pt x="2391071" y="102231"/>
                </a:lnTo>
                <a:cubicBezTo>
                  <a:pt x="2394857" y="107911"/>
                  <a:pt x="2399043" y="113343"/>
                  <a:pt x="2402430" y="119270"/>
                </a:cubicBezTo>
                <a:cubicBezTo>
                  <a:pt x="2406631" y="126621"/>
                  <a:pt x="2408868" y="135099"/>
                  <a:pt x="2413789" y="141988"/>
                </a:cubicBezTo>
                <a:cubicBezTo>
                  <a:pt x="2418457" y="148524"/>
                  <a:pt x="2425896" y="152686"/>
                  <a:pt x="2430827" y="159026"/>
                </a:cubicBezTo>
                <a:cubicBezTo>
                  <a:pt x="2439208" y="169802"/>
                  <a:pt x="2445972" y="181745"/>
                  <a:pt x="2453545" y="193104"/>
                </a:cubicBezTo>
                <a:cubicBezTo>
                  <a:pt x="2457331" y="198783"/>
                  <a:pt x="2462369" y="203804"/>
                  <a:pt x="2464904" y="210142"/>
                </a:cubicBezTo>
                <a:cubicBezTo>
                  <a:pt x="2468690" y="219608"/>
                  <a:pt x="2472683" y="228994"/>
                  <a:pt x="2476263" y="238540"/>
                </a:cubicBezTo>
                <a:cubicBezTo>
                  <a:pt x="2478365" y="244145"/>
                  <a:pt x="2479266" y="250223"/>
                  <a:pt x="2481943" y="255578"/>
                </a:cubicBezTo>
                <a:cubicBezTo>
                  <a:pt x="2484996" y="261683"/>
                  <a:pt x="2489516" y="266937"/>
                  <a:pt x="2493302" y="272617"/>
                </a:cubicBezTo>
                <a:cubicBezTo>
                  <a:pt x="2497088" y="283976"/>
                  <a:pt x="2502313" y="294953"/>
                  <a:pt x="2504661" y="306694"/>
                </a:cubicBezTo>
                <a:cubicBezTo>
                  <a:pt x="2506554" y="316160"/>
                  <a:pt x="2506023" y="326457"/>
                  <a:pt x="2510340" y="335091"/>
                </a:cubicBezTo>
                <a:cubicBezTo>
                  <a:pt x="2513932" y="342275"/>
                  <a:pt x="2521699" y="346450"/>
                  <a:pt x="2527379" y="352130"/>
                </a:cubicBezTo>
                <a:cubicBezTo>
                  <a:pt x="2529272" y="361596"/>
                  <a:pt x="2530717" y="371162"/>
                  <a:pt x="2533058" y="380527"/>
                </a:cubicBezTo>
                <a:cubicBezTo>
                  <a:pt x="2534510" y="386335"/>
                  <a:pt x="2537286" y="391758"/>
                  <a:pt x="2538738" y="397566"/>
                </a:cubicBezTo>
                <a:cubicBezTo>
                  <a:pt x="2541079" y="406931"/>
                  <a:pt x="2542323" y="416540"/>
                  <a:pt x="2544417" y="425963"/>
                </a:cubicBezTo>
                <a:cubicBezTo>
                  <a:pt x="2546110" y="433583"/>
                  <a:pt x="2548566" y="441027"/>
                  <a:pt x="2550097" y="448681"/>
                </a:cubicBezTo>
                <a:cubicBezTo>
                  <a:pt x="2551860" y="457497"/>
                  <a:pt x="2556507" y="493928"/>
                  <a:pt x="2561456" y="505476"/>
                </a:cubicBezTo>
                <a:cubicBezTo>
                  <a:pt x="2564145" y="511750"/>
                  <a:pt x="2569029" y="516835"/>
                  <a:pt x="2572815" y="522515"/>
                </a:cubicBezTo>
                <a:cubicBezTo>
                  <a:pt x="2574708" y="530088"/>
                  <a:pt x="2573618" y="539138"/>
                  <a:pt x="2578494" y="545233"/>
                </a:cubicBezTo>
                <a:cubicBezTo>
                  <a:pt x="2582234" y="549908"/>
                  <a:pt x="2589725" y="549460"/>
                  <a:pt x="2595533" y="550912"/>
                </a:cubicBezTo>
                <a:lnTo>
                  <a:pt x="2640969" y="562271"/>
                </a:lnTo>
                <a:lnTo>
                  <a:pt x="2709123" y="556592"/>
                </a:lnTo>
                <a:cubicBezTo>
                  <a:pt x="2736006" y="544271"/>
                  <a:pt x="2749222" y="509149"/>
                  <a:pt x="2777277" y="499797"/>
                </a:cubicBezTo>
                <a:cubicBezTo>
                  <a:pt x="2788636" y="496011"/>
                  <a:pt x="2799738" y="491342"/>
                  <a:pt x="2811354" y="488438"/>
                </a:cubicBezTo>
                <a:cubicBezTo>
                  <a:pt x="2822526" y="485645"/>
                  <a:pt x="2834101" y="484818"/>
                  <a:pt x="2845431" y="482758"/>
                </a:cubicBezTo>
                <a:cubicBezTo>
                  <a:pt x="2854929" y="481031"/>
                  <a:pt x="2864363" y="478972"/>
                  <a:pt x="2873829" y="477079"/>
                </a:cubicBezTo>
                <a:cubicBezTo>
                  <a:pt x="2928731" y="478972"/>
                  <a:pt x="2983600" y="482758"/>
                  <a:pt x="3038534" y="482758"/>
                </a:cubicBezTo>
                <a:cubicBezTo>
                  <a:pt x="3057560" y="482758"/>
                  <a:pt x="3087184" y="494274"/>
                  <a:pt x="3095329" y="477079"/>
                </a:cubicBezTo>
                <a:cubicBezTo>
                  <a:pt x="3109940" y="446235"/>
                  <a:pt x="3091543" y="408925"/>
                  <a:pt x="3089650" y="374848"/>
                </a:cubicBezTo>
                <a:cubicBezTo>
                  <a:pt x="3096992" y="183937"/>
                  <a:pt x="3046261" y="221281"/>
                  <a:pt x="3237317" y="232860"/>
                </a:cubicBezTo>
                <a:cubicBezTo>
                  <a:pt x="3252552" y="233783"/>
                  <a:pt x="3267608" y="236647"/>
                  <a:pt x="3282753" y="238540"/>
                </a:cubicBezTo>
                <a:cubicBezTo>
                  <a:pt x="3290958" y="312393"/>
                  <a:pt x="3284247" y="265443"/>
                  <a:pt x="3294112" y="318053"/>
                </a:cubicBezTo>
                <a:cubicBezTo>
                  <a:pt x="3307431" y="389084"/>
                  <a:pt x="3298527" y="359693"/>
                  <a:pt x="3311150" y="397566"/>
                </a:cubicBezTo>
                <a:cubicBezTo>
                  <a:pt x="3314936" y="427857"/>
                  <a:pt x="3292073" y="490779"/>
                  <a:pt x="3322509" y="488438"/>
                </a:cubicBezTo>
                <a:lnTo>
                  <a:pt x="3396343" y="482758"/>
                </a:lnTo>
                <a:cubicBezTo>
                  <a:pt x="3411537" y="481311"/>
                  <a:pt x="3426573" y="478401"/>
                  <a:pt x="3441779" y="477079"/>
                </a:cubicBezTo>
                <a:cubicBezTo>
                  <a:pt x="3470132" y="474613"/>
                  <a:pt x="3498574" y="473292"/>
                  <a:pt x="3526971" y="471399"/>
                </a:cubicBezTo>
                <a:cubicBezTo>
                  <a:pt x="3525078" y="439215"/>
                  <a:pt x="3524211" y="406955"/>
                  <a:pt x="3521292" y="374848"/>
                </a:cubicBezTo>
                <a:cubicBezTo>
                  <a:pt x="3518528" y="344447"/>
                  <a:pt x="3509933" y="283976"/>
                  <a:pt x="3509933" y="283976"/>
                </a:cubicBezTo>
                <a:cubicBezTo>
                  <a:pt x="3516671" y="115505"/>
                  <a:pt x="3468245" y="141988"/>
                  <a:pt x="3595125" y="141988"/>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2" name="Oval 261"/>
          <p:cNvSpPr/>
          <p:nvPr/>
        </p:nvSpPr>
        <p:spPr>
          <a:xfrm rot="1800000">
            <a:off x="5401191" y="3610762"/>
            <a:ext cx="110751" cy="108114"/>
          </a:xfrm>
          <a:prstGeom prst="ellipse">
            <a:avLst/>
          </a:prstGeom>
          <a:solidFill>
            <a:schemeClr val="bg1">
              <a:lumMod val="75000"/>
              <a:lumOff val="2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sysClr val="windowText" lastClr="000000"/>
              </a:solidFill>
              <a:effectLst/>
              <a:uLnTx/>
              <a:uFillTx/>
            </a:endParaRPr>
          </a:p>
        </p:txBody>
      </p:sp>
      <p:sp>
        <p:nvSpPr>
          <p:cNvPr id="264" name="TextBox 263"/>
          <p:cNvSpPr txBox="1"/>
          <p:nvPr/>
        </p:nvSpPr>
        <p:spPr>
          <a:xfrm>
            <a:off x="4648598" y="4100252"/>
            <a:ext cx="158787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local variation/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anisotropy?</a:t>
            </a:r>
            <a:endParaRPr kumimoji="0" lang="en-GB" sz="1800" b="0" i="0" u="none" strike="noStrike" kern="0" cap="none" spc="0" normalizeH="0" baseline="0" noProof="0" dirty="0">
              <a:ln>
                <a:noFill/>
              </a:ln>
              <a:solidFill>
                <a:sysClr val="windowText" lastClr="000000"/>
              </a:solidFill>
              <a:effectLst/>
              <a:uLnTx/>
              <a:uFillTx/>
            </a:endParaRPr>
          </a:p>
        </p:txBody>
      </p:sp>
      <p:sp>
        <p:nvSpPr>
          <p:cNvPr id="265" name="TextBox 264"/>
          <p:cNvSpPr txBox="1"/>
          <p:nvPr/>
        </p:nvSpPr>
        <p:spPr>
          <a:xfrm>
            <a:off x="6785722" y="4456892"/>
            <a:ext cx="3221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use in regression</a:t>
            </a:r>
            <a:r>
              <a:rPr kumimoji="0" lang="en-GB" sz="1800" b="0" i="0" u="none" strike="noStrike" kern="0" cap="none" spc="0" normalizeH="0" baseline="0" noProof="0" dirty="0">
                <a:ln>
                  <a:noFill/>
                </a:ln>
                <a:solidFill>
                  <a:sysClr val="windowText" lastClr="000000"/>
                </a:solidFill>
                <a:effectLst/>
                <a:uLnTx/>
                <a:uFillTx/>
              </a:rPr>
              <a:t>/reconstruction</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936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flipH="1">
            <a:off x="1122227" y="2835046"/>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
        <p:nvSpPr>
          <p:cNvPr id="2" name="Title 1"/>
          <p:cNvSpPr>
            <a:spLocks noGrp="1"/>
          </p:cNvSpPr>
          <p:nvPr>
            <p:ph type="title"/>
          </p:nvPr>
        </p:nvSpPr>
        <p:spPr/>
        <p:txBody>
          <a:bodyPr/>
          <a:lstStyle/>
          <a:p>
            <a:r>
              <a:rPr lang="en-GB" dirty="0"/>
              <a:t>Rendering = geometry + radiometry</a:t>
            </a:r>
          </a:p>
        </p:txBody>
      </p:sp>
      <p:sp>
        <p:nvSpPr>
          <p:cNvPr id="5" name="TextBox 4"/>
          <p:cNvSpPr txBox="1"/>
          <p:nvPr/>
        </p:nvSpPr>
        <p:spPr>
          <a:xfrm>
            <a:off x="1389331" y="5110304"/>
            <a:ext cx="1667701" cy="369332"/>
          </a:xfrm>
          <a:prstGeom prst="rect">
            <a:avLst/>
          </a:prstGeom>
          <a:noFill/>
        </p:spPr>
        <p:txBody>
          <a:bodyPr wrap="none" rtlCol="0">
            <a:spAutoFit/>
          </a:bodyPr>
          <a:lstStyle/>
          <a:p>
            <a:r>
              <a:rPr lang="en-GB" dirty="0">
                <a:solidFill>
                  <a:schemeClr val="bg1"/>
                </a:solidFill>
              </a:rPr>
              <a:t>camera </a:t>
            </a:r>
            <a:r>
              <a:rPr lang="en-GB" dirty="0" err="1">
                <a:solidFill>
                  <a:schemeClr val="bg1"/>
                </a:solidFill>
              </a:rPr>
              <a:t>obscura</a:t>
            </a:r>
            <a:endParaRPr lang="en-GB" dirty="0">
              <a:solidFill>
                <a:schemeClr val="bg1"/>
              </a:solidFill>
            </a:endParaRP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pic>
        <p:nvPicPr>
          <p:cNvPr id="37" name="Picture 2" descr="Camera Obscura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26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Camera Obscura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2227" y="2854407"/>
            <a:ext cx="4404330" cy="26216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Rendering = geometry + radiometry</a:t>
            </a:r>
          </a:p>
        </p:txBody>
      </p:sp>
      <p:sp>
        <p:nvSpPr>
          <p:cNvPr id="6" name="TextBox 5"/>
          <p:cNvSpPr txBox="1"/>
          <p:nvPr/>
        </p:nvSpPr>
        <p:spPr>
          <a:xfrm>
            <a:off x="1028169" y="2152114"/>
            <a:ext cx="4196983" cy="707886"/>
          </a:xfrm>
          <a:prstGeom prst="rect">
            <a:avLst/>
          </a:prstGeom>
          <a:noFill/>
        </p:spPr>
        <p:txBody>
          <a:bodyPr wrap="none" rtlCol="0">
            <a:spAutoFit/>
          </a:bodyPr>
          <a:lstStyle/>
          <a:p>
            <a:pPr algn="just"/>
            <a:r>
              <a:rPr lang="en-GB" sz="2000" dirty="0">
                <a:solidFill>
                  <a:srgbClr val="FFFF00"/>
                </a:solidFill>
              </a:rPr>
              <a:t>geometry/projection</a:t>
            </a:r>
            <a:r>
              <a:rPr lang="en-GB" sz="2000" dirty="0"/>
              <a:t> </a:t>
            </a:r>
          </a:p>
          <a:p>
            <a:pPr algn="just"/>
            <a:r>
              <a:rPr lang="en-GB" sz="2000" dirty="0"/>
              <a:t>for pin-hole model known since 400BC</a:t>
            </a:r>
          </a:p>
        </p:txBody>
      </p:sp>
      <p:pic>
        <p:nvPicPr>
          <p:cNvPr id="2050" name="Picture 2" descr="https://static.videomaker.com/cdn/farfuture/56y0e4tP-8fkGCBfIOPw-HF8wmcSPe0j2hxiWm_PsPo/mtime:1466809038/sites/videomaker.com/files/styles/vm_image_token_lightbox/public/articles/17840/337-C13-Lighting-PRIMARY.png?itok=hXQ_W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282" y="2837315"/>
            <a:ext cx="4583523" cy="25797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78758" y="2128122"/>
            <a:ext cx="3981539" cy="707886"/>
          </a:xfrm>
          <a:prstGeom prst="rect">
            <a:avLst/>
          </a:prstGeom>
          <a:noFill/>
        </p:spPr>
        <p:txBody>
          <a:bodyPr wrap="none" rtlCol="0">
            <a:spAutoFit/>
          </a:bodyPr>
          <a:lstStyle/>
          <a:p>
            <a:pPr algn="just"/>
            <a:r>
              <a:rPr lang="en-GB" sz="2000" dirty="0" err="1">
                <a:solidFill>
                  <a:srgbClr val="FFFF00"/>
                </a:solidFill>
              </a:rPr>
              <a:t>radiometrically</a:t>
            </a:r>
            <a:r>
              <a:rPr lang="en-GB" sz="2000" dirty="0">
                <a:solidFill>
                  <a:srgbClr val="FFFF00"/>
                </a:solidFill>
              </a:rPr>
              <a:t> accurate simulation</a:t>
            </a:r>
            <a:endParaRPr lang="en-GB" sz="2000" dirty="0"/>
          </a:p>
          <a:p>
            <a:pPr algn="just"/>
            <a:r>
              <a:rPr lang="en-GB" sz="2000" dirty="0"/>
              <a:t>is important for photorealism</a:t>
            </a:r>
          </a:p>
        </p:txBody>
      </p:sp>
      <p:sp>
        <p:nvSpPr>
          <p:cNvPr id="12" name="TextBox 11"/>
          <p:cNvSpPr txBox="1"/>
          <p:nvPr/>
        </p:nvSpPr>
        <p:spPr>
          <a:xfrm>
            <a:off x="8035375" y="5133138"/>
            <a:ext cx="2823658" cy="276999"/>
          </a:xfrm>
          <a:prstGeom prst="rect">
            <a:avLst/>
          </a:prstGeom>
          <a:noFill/>
        </p:spPr>
        <p:txBody>
          <a:bodyPr wrap="none" rtlCol="0">
            <a:spAutoFit/>
          </a:bodyPr>
          <a:lstStyle/>
          <a:p>
            <a:r>
              <a:rPr lang="en-GB" sz="1200" dirty="0">
                <a:solidFill>
                  <a:schemeClr val="tx1">
                    <a:lumMod val="65000"/>
                  </a:schemeClr>
                </a:solidFill>
              </a:rPr>
              <a:t>[photo credit: videomaker.com June 2015]</a:t>
            </a:r>
          </a:p>
        </p:txBody>
      </p:sp>
      <p:grpSp>
        <p:nvGrpSpPr>
          <p:cNvPr id="28" name="Group 27"/>
          <p:cNvGrpSpPr/>
          <p:nvPr/>
        </p:nvGrpSpPr>
        <p:grpSpPr>
          <a:xfrm>
            <a:off x="1118993" y="2854407"/>
            <a:ext cx="4407564" cy="2623548"/>
            <a:chOff x="1123844" y="2836008"/>
            <a:chExt cx="4404330" cy="2621624"/>
          </a:xfrm>
        </p:grpSpPr>
        <p:sp>
          <p:nvSpPr>
            <p:cNvPr id="29" name="Rectangle 28"/>
            <p:cNvSpPr/>
            <p:nvPr/>
          </p:nvSpPr>
          <p:spPr>
            <a:xfrm flipH="1" flipV="1">
              <a:off x="1123844" y="2836008"/>
              <a:ext cx="4404330" cy="2621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https://www.dsiac.org/sites/www.dsiac.org/files/uploads/refraction_5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244" y="3344532"/>
              <a:ext cx="1664879" cy="1413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750" y="3174261"/>
              <a:ext cx="2533446" cy="1583404"/>
            </a:xfrm>
            <a:prstGeom prst="rect">
              <a:avLst/>
            </a:prstGeom>
          </p:spPr>
        </p:pic>
        <p:sp>
          <p:nvSpPr>
            <p:cNvPr id="32" name="TextBox 31"/>
            <p:cNvSpPr txBox="1"/>
            <p:nvPr/>
          </p:nvSpPr>
          <p:spPr>
            <a:xfrm>
              <a:off x="1125461" y="2836987"/>
              <a:ext cx="1021433" cy="400110"/>
            </a:xfrm>
            <a:prstGeom prst="rect">
              <a:avLst/>
            </a:prstGeom>
            <a:noFill/>
          </p:spPr>
          <p:txBody>
            <a:bodyPr wrap="none" rtlCol="0">
              <a:spAutoFit/>
            </a:bodyPr>
            <a:lstStyle/>
            <a:p>
              <a:pPr algn="just"/>
              <a:r>
                <a:rPr lang="en-GB" sz="2000" dirty="0">
                  <a:solidFill>
                    <a:srgbClr val="FFFF00"/>
                  </a:solidFill>
                </a:rPr>
                <a:t>OpenGL</a:t>
              </a:r>
              <a:endParaRPr lang="en-GB" sz="2000" dirty="0"/>
            </a:p>
          </p:txBody>
        </p:sp>
        <p:sp>
          <p:nvSpPr>
            <p:cNvPr id="33" name="Rectangle 32"/>
            <p:cNvSpPr/>
            <p:nvPr/>
          </p:nvSpPr>
          <p:spPr>
            <a:xfrm>
              <a:off x="1163174" y="3136760"/>
              <a:ext cx="1963486" cy="369332"/>
            </a:xfrm>
            <a:prstGeom prst="rect">
              <a:avLst/>
            </a:prstGeom>
          </p:spPr>
          <p:txBody>
            <a:bodyPr wrap="none">
              <a:spAutoFit/>
            </a:bodyPr>
            <a:lstStyle/>
            <a:p>
              <a:r>
                <a:rPr lang="en-GB" dirty="0"/>
                <a:t>[</a:t>
              </a:r>
              <a:r>
                <a:rPr lang="en-GB" dirty="0" err="1"/>
                <a:t>Stachowiak</a:t>
              </a:r>
              <a:r>
                <a:rPr lang="en-GB" dirty="0"/>
                <a:t> 2010] </a:t>
              </a:r>
            </a:p>
          </p:txBody>
        </p:sp>
        <p:sp>
          <p:nvSpPr>
            <p:cNvPr id="34" name="TextBox 33"/>
            <p:cNvSpPr txBox="1"/>
            <p:nvPr/>
          </p:nvSpPr>
          <p:spPr>
            <a:xfrm>
              <a:off x="3855123" y="2860000"/>
              <a:ext cx="1277209" cy="400110"/>
            </a:xfrm>
            <a:prstGeom prst="rect">
              <a:avLst/>
            </a:prstGeom>
            <a:noFill/>
          </p:spPr>
          <p:txBody>
            <a:bodyPr wrap="none" rtlCol="0">
              <a:spAutoFit/>
            </a:bodyPr>
            <a:lstStyle/>
            <a:p>
              <a:pPr algn="just"/>
              <a:r>
                <a:rPr lang="en-GB" sz="2000" dirty="0">
                  <a:solidFill>
                    <a:srgbClr val="FFFF00"/>
                  </a:solidFill>
                </a:rPr>
                <a:t>Raytracing</a:t>
              </a:r>
              <a:endParaRPr lang="en-GB" sz="2000" dirty="0"/>
            </a:p>
          </p:txBody>
        </p:sp>
        <p:sp>
          <p:nvSpPr>
            <p:cNvPr id="35" name="Rectangle 34"/>
            <p:cNvSpPr/>
            <p:nvPr/>
          </p:nvSpPr>
          <p:spPr>
            <a:xfrm>
              <a:off x="3795243" y="3183858"/>
              <a:ext cx="1664879" cy="369332"/>
            </a:xfrm>
            <a:prstGeom prst="rect">
              <a:avLst/>
            </a:prstGeom>
          </p:spPr>
          <p:txBody>
            <a:bodyPr wrap="none">
              <a:spAutoFit/>
            </a:bodyPr>
            <a:lstStyle/>
            <a:p>
              <a:r>
                <a:rPr lang="en-GB" dirty="0"/>
                <a:t>[</a:t>
              </a:r>
              <a:r>
                <a:rPr lang="en-GB" dirty="0" err="1"/>
                <a:t>Whitted</a:t>
              </a:r>
              <a:r>
                <a:rPr lang="en-GB" dirty="0"/>
                <a:t> 1980] </a:t>
              </a:r>
            </a:p>
          </p:txBody>
        </p:sp>
      </p:grpSp>
    </p:spTree>
    <p:extLst>
      <p:ext uri="{BB962C8B-B14F-4D97-AF65-F5344CB8AC3E}">
        <p14:creationId xmlns:p14="http://schemas.microsoft.com/office/powerpoint/2010/main" val="2304725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6127</TotalTime>
  <Words>2899</Words>
  <Application>Microsoft Office PowerPoint</Application>
  <PresentationFormat>Widescreen</PresentationFormat>
  <Paragraphs>647</Paragraphs>
  <Slides>72</Slides>
  <Notes>41</Notes>
  <HiddenSlides>9</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72</vt:i4>
      </vt:variant>
    </vt:vector>
  </HeadingPairs>
  <TitlesOfParts>
    <vt:vector size="79" baseType="lpstr">
      <vt:lpstr>Arial</vt:lpstr>
      <vt:lpstr>Calibri</vt:lpstr>
      <vt:lpstr>Calibri Light</vt:lpstr>
      <vt:lpstr>Office Theme</vt:lpstr>
      <vt:lpstr>2_Office Theme</vt:lpstr>
      <vt:lpstr>3_Office Theme</vt:lpstr>
      <vt:lpstr>Adobe Acrobat Document</vt:lpstr>
      <vt:lpstr>FOURIER ANALYSIS  OF NUMERICAL INTEGRATION IN MONTE CARLO RENDERING</vt:lpstr>
      <vt:lpstr>Motivation for analysis</vt:lpstr>
      <vt:lpstr>PowerPoint Presentation</vt:lpstr>
      <vt:lpstr>Error vs cost plots of rendering methods</vt:lpstr>
      <vt:lpstr>Error vs cost plots of rendering methods</vt:lpstr>
      <vt:lpstr>Error vs cost plots of rendering methods</vt:lpstr>
      <vt:lpstr>Course structure</vt:lpstr>
      <vt:lpstr>Rendering = geometry + radiometry</vt:lpstr>
      <vt:lpstr>Rendering = geometry + radiometry</vt:lpstr>
      <vt:lpstr>Radiometric fidelity improves photorealism</vt:lpstr>
      <vt:lpstr>Simulating the physics of light is challenging</vt:lpstr>
      <vt:lpstr>Light transport</vt:lpstr>
      <vt:lpstr>Each reflection is modeled by an integration</vt:lpstr>
      <vt:lpstr>Each reflection is modeled by an integration</vt:lpstr>
      <vt:lpstr>Each reflection is modeled by an integration</vt:lpstr>
      <vt:lpstr>Recursive integrals</vt:lpstr>
      <vt:lpstr>Recursive integrals</vt:lpstr>
      <vt:lpstr>Light transport: recursive integral equation</vt:lpstr>
      <vt:lpstr>L is a sum of high-dimensional integrals</vt:lpstr>
      <vt:lpstr>Reconstruction and integration in rendering</vt:lpstr>
      <vt:lpstr>Reconstruction: estimate image samples</vt:lpstr>
      <vt:lpstr>Naïve method: sample image at grid locations</vt:lpstr>
      <vt:lpstr>Naïve method: when sampling is increased</vt:lpstr>
      <vt:lpstr>Antialiasing: assuming `square’ pixels</vt:lpstr>
      <vt:lpstr>Antialiasing is costly due to multi-sampling</vt:lpstr>
      <vt:lpstr>Antialiasing using general reconstruction filter</vt:lpstr>
      <vt:lpstr>Rendering: Reconstructing integrals</vt:lpstr>
      <vt:lpstr>Rendering: Reconstructing integrals</vt:lpstr>
      <vt:lpstr>Function-space view: Sampling in path space</vt:lpstr>
      <vt:lpstr>Sample locations shown in path-pixel space</vt:lpstr>
      <vt:lpstr>Rendering = integration + reconstruction</vt:lpstr>
      <vt:lpstr>Frequency analysis of lightfields in rendering</vt:lpstr>
      <vt:lpstr>Freq. analysis of MC sampling: This course!</vt:lpstr>
      <vt:lpstr>Freq. analysis of MC sampling: This course!</vt:lpstr>
      <vt:lpstr>Freq. analysis of MC sampling: This course!</vt:lpstr>
      <vt:lpstr>Freq. analysis of MC sampling: This course!</vt:lpstr>
      <vt:lpstr>Freq. analysis of MC sampling: This course!</vt:lpstr>
      <vt:lpstr>Rendering = integration + reconstruction</vt:lpstr>
      <vt:lpstr>The problem in 1D</vt:lpstr>
      <vt:lpstr>the sampling function</vt:lpstr>
      <vt:lpstr>sampling function decides integration quality</vt:lpstr>
      <vt:lpstr>strategies to improve estimators</vt:lpstr>
      <vt:lpstr>insight into impact: Fourier domain</vt:lpstr>
      <vt:lpstr>Fourier analysis: origin and intuition</vt:lpstr>
      <vt:lpstr>Fourier analysis: origin and intuition</vt:lpstr>
      <vt:lpstr>The Fourier domain</vt:lpstr>
      <vt:lpstr>The continuous Fourier transform</vt:lpstr>
      <vt:lpstr>The Fourier transform: `frequency’ domain</vt:lpstr>
      <vt:lpstr>A single sample: </vt:lpstr>
      <vt:lpstr>Fourier series: replace integral with sum</vt:lpstr>
      <vt:lpstr>Fourier spectrum of the sampling function</vt:lpstr>
      <vt:lpstr>sampling function = sum of Dirac deltas</vt:lpstr>
      <vt:lpstr>In the Fourier domain …</vt:lpstr>
      <vt:lpstr>Review: in the Fourier domain …</vt:lpstr>
      <vt:lpstr>amplitude spectrum is not flat</vt:lpstr>
      <vt:lpstr>sample contributions at a given frequency</vt:lpstr>
      <vt:lpstr>the sampling spectrum at a given frequency</vt:lpstr>
      <vt:lpstr>the sampling spectrum at a given frequency</vt:lpstr>
      <vt:lpstr>expected sampling spectrum and variance</vt:lpstr>
      <vt:lpstr>Abstracting sampling strategy using spectra</vt:lpstr>
      <vt:lpstr>stochastic sampling &amp; instances of spectra</vt:lpstr>
      <vt:lpstr>assessing estimators using sampling spectra</vt:lpstr>
      <vt:lpstr>accuracy (bias) and precision (variance)</vt:lpstr>
      <vt:lpstr>Variance and bias</vt:lpstr>
      <vt:lpstr>Monte Carlo integration: summary and error</vt:lpstr>
      <vt:lpstr>Bird’s-eye view of analysis</vt:lpstr>
      <vt:lpstr>Bird’s-eye view of analysis</vt:lpstr>
      <vt:lpstr>Bird’s-eye view of analysis</vt:lpstr>
      <vt:lpstr>Summary</vt:lpstr>
      <vt:lpstr>Summary</vt:lpstr>
      <vt:lpstr>Next</vt:lpstr>
      <vt:lpstr>Local variation is useful for adaptive sampling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ANALYSIS OF NUMERICAL INTEGRATION IN MONTE CARLO RENDERING</dc:title>
  <dc:creator>Subr, Kartic</dc:creator>
  <cp:lastModifiedBy>Subr, Kartic</cp:lastModifiedBy>
  <cp:revision>184</cp:revision>
  <dcterms:created xsi:type="dcterms:W3CDTF">2016-07-20T08:33:23Z</dcterms:created>
  <dcterms:modified xsi:type="dcterms:W3CDTF">2016-07-27T15:38:43Z</dcterms:modified>
</cp:coreProperties>
</file>